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64"/>
  </p:notesMasterIdLst>
  <p:sldIdLst>
    <p:sldId id="299" r:id="rId2"/>
    <p:sldId id="389" r:id="rId3"/>
    <p:sldId id="395" r:id="rId4"/>
    <p:sldId id="396" r:id="rId5"/>
    <p:sldId id="397" r:id="rId6"/>
    <p:sldId id="398" r:id="rId7"/>
    <p:sldId id="465" r:id="rId8"/>
    <p:sldId id="469" r:id="rId9"/>
    <p:sldId id="436" r:id="rId10"/>
    <p:sldId id="369" r:id="rId11"/>
    <p:sldId id="470" r:id="rId12"/>
    <p:sldId id="471" r:id="rId13"/>
    <p:sldId id="472" r:id="rId14"/>
    <p:sldId id="473" r:id="rId15"/>
    <p:sldId id="474" r:id="rId16"/>
    <p:sldId id="475" r:id="rId17"/>
    <p:sldId id="476" r:id="rId18"/>
    <p:sldId id="477" r:id="rId19"/>
    <p:sldId id="479" r:id="rId20"/>
    <p:sldId id="478"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485" r:id="rId38"/>
    <p:sldId id="486" r:id="rId39"/>
    <p:sldId id="484" r:id="rId40"/>
    <p:sldId id="280" r:id="rId41"/>
    <p:sldId id="487" r:id="rId42"/>
    <p:sldId id="281" r:id="rId43"/>
    <p:sldId id="282" r:id="rId44"/>
    <p:sldId id="283" r:id="rId45"/>
    <p:sldId id="488" r:id="rId46"/>
    <p:sldId id="490" r:id="rId47"/>
    <p:sldId id="284" r:id="rId48"/>
    <p:sldId id="285" r:id="rId49"/>
    <p:sldId id="286" r:id="rId50"/>
    <p:sldId id="287" r:id="rId51"/>
    <p:sldId id="288" r:id="rId52"/>
    <p:sldId id="289" r:id="rId53"/>
    <p:sldId id="483" r:id="rId54"/>
    <p:sldId id="290" r:id="rId55"/>
    <p:sldId id="291" r:id="rId56"/>
    <p:sldId id="292" r:id="rId57"/>
    <p:sldId id="293" r:id="rId58"/>
    <p:sldId id="295" r:id="rId59"/>
    <p:sldId id="482" r:id="rId60"/>
    <p:sldId id="296" r:id="rId61"/>
    <p:sldId id="297" r:id="rId62"/>
    <p:sldId id="480" r:id="rId63"/>
  </p:sldIdLst>
  <p:sldSz cx="10058400" cy="7772400"/>
  <p:notesSz cx="10058400" cy="7772400"/>
  <p:embeddedFontLst>
    <p:embeddedFont>
      <p:font typeface="Arial" panose="020B0604020202020204" pitchFamily="34" charset="0"/>
      <p:regular r:id="rId65"/>
      <p:bold r:id="rId66"/>
      <p:italic r:id="rId67"/>
    </p:embeddedFont>
    <p:embeddedFont>
      <p:font typeface="Calibri" panose="020F0502020204030204" pitchFamily="34" charset="0"/>
      <p:regular r:id="rId68"/>
      <p:bold r:id="rId69"/>
      <p:italic r:id="rId70"/>
      <p:boldItalic r:id="rId71"/>
    </p:embeddedFont>
    <p:embeddedFont>
      <p:font typeface="Helvetica" panose="020B0604020202020204" pitchFamily="34" charset="0"/>
      <p:regular r:id="rId72"/>
      <p:bold r:id="rId73"/>
      <p:italic r:id="rId74"/>
      <p:boldItalic r:id="rId7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6" d="100"/>
          <a:sy n="56" d="100"/>
        </p:scale>
        <p:origin x="1420" y="4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4.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2.fntdata"/><Relationship Id="rId74" Type="http://schemas.openxmlformats.org/officeDocument/2006/relationships/font" Target="fonts/font10.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5.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75"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59275" cy="3889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697538" y="0"/>
            <a:ext cx="4359275" cy="388938"/>
          </a:xfrm>
          <a:prstGeom prst="rect">
            <a:avLst/>
          </a:prstGeom>
        </p:spPr>
        <p:txBody>
          <a:bodyPr vert="horz" lIns="91440" tIns="45720" rIns="91440" bIns="45720" rtlCol="0"/>
          <a:lstStyle>
            <a:lvl1pPr algn="r">
              <a:defRPr sz="1200"/>
            </a:lvl1pPr>
          </a:lstStyle>
          <a:p>
            <a:fld id="{0D9FC81E-3253-4EC4-91D1-2214EEB64CE6}" type="datetimeFigureOut">
              <a:rPr lang="en-IN" smtClean="0"/>
              <a:t>09-11-2021</a:t>
            </a:fld>
            <a:endParaRPr lang="en-IN"/>
          </a:p>
        </p:txBody>
      </p:sp>
      <p:sp>
        <p:nvSpPr>
          <p:cNvPr id="4" name="Slide Image Placeholder 3"/>
          <p:cNvSpPr>
            <a:spLocks noGrp="1" noRot="1" noChangeAspect="1"/>
          </p:cNvSpPr>
          <p:nvPr>
            <p:ph type="sldImg" idx="2"/>
          </p:nvPr>
        </p:nvSpPr>
        <p:spPr>
          <a:xfrm>
            <a:off x="3332163" y="971550"/>
            <a:ext cx="3394075" cy="262255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006475" y="3740150"/>
            <a:ext cx="8045450" cy="30607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7383463"/>
            <a:ext cx="4359275" cy="38893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697538" y="7383463"/>
            <a:ext cx="4359275" cy="388937"/>
          </a:xfrm>
          <a:prstGeom prst="rect">
            <a:avLst/>
          </a:prstGeom>
        </p:spPr>
        <p:txBody>
          <a:bodyPr vert="horz" lIns="91440" tIns="45720" rIns="91440" bIns="45720" rtlCol="0" anchor="b"/>
          <a:lstStyle>
            <a:lvl1pPr algn="r">
              <a:defRPr sz="1200"/>
            </a:lvl1pPr>
          </a:lstStyle>
          <a:p>
            <a:fld id="{02048DF1-A013-4A69-BD2D-88F2466F9424}" type="slidenum">
              <a:rPr lang="en-IN" smtClean="0"/>
              <a:t>‹#›</a:t>
            </a:fld>
            <a:endParaRPr lang="en-IN"/>
          </a:p>
        </p:txBody>
      </p:sp>
    </p:spTree>
    <p:extLst>
      <p:ext uri="{BB962C8B-B14F-4D97-AF65-F5344CB8AC3E}">
        <p14:creationId xmlns:p14="http://schemas.microsoft.com/office/powerpoint/2010/main" val="2710715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BD0721CE-4C47-4F62-892C-AAA050AC53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a:solidFill>
                  <a:schemeClr val="tx1"/>
                </a:solidFill>
                <a:latin typeface="Helvetica" panose="020B0604020202020204" pitchFamily="34" charset="0"/>
              </a:defRPr>
            </a:lvl1pPr>
            <a:lvl2pPr marL="742950" indent="-285750" defTabSz="928688">
              <a:defRPr>
                <a:solidFill>
                  <a:schemeClr val="tx1"/>
                </a:solidFill>
                <a:latin typeface="Helvetica" panose="020B0604020202020204" pitchFamily="34" charset="0"/>
              </a:defRPr>
            </a:lvl2pPr>
            <a:lvl3pPr marL="1143000" indent="-228600" defTabSz="928688">
              <a:defRPr>
                <a:solidFill>
                  <a:schemeClr val="tx1"/>
                </a:solidFill>
                <a:latin typeface="Helvetica" panose="020B0604020202020204" pitchFamily="34" charset="0"/>
              </a:defRPr>
            </a:lvl3pPr>
            <a:lvl4pPr marL="1600200" indent="-228600" defTabSz="928688">
              <a:defRPr>
                <a:solidFill>
                  <a:schemeClr val="tx1"/>
                </a:solidFill>
                <a:latin typeface="Helvetica" panose="020B0604020202020204" pitchFamily="34" charset="0"/>
              </a:defRPr>
            </a:lvl4pPr>
            <a:lvl5pPr marL="2057400" indent="-228600" defTabSz="928688">
              <a:defRPr>
                <a:solidFill>
                  <a:schemeClr val="tx1"/>
                </a:solidFill>
                <a:latin typeface="Helvetica" panose="020B0604020202020204" pitchFamily="34" charset="0"/>
              </a:defRPr>
            </a:lvl5pPr>
            <a:lvl6pPr marL="2514600" indent="-228600" defTabSz="928688" eaLnBrk="0" fontAlgn="base" hangingPunct="0">
              <a:spcBef>
                <a:spcPct val="0"/>
              </a:spcBef>
              <a:spcAft>
                <a:spcPct val="0"/>
              </a:spcAft>
              <a:defRPr>
                <a:solidFill>
                  <a:schemeClr val="tx1"/>
                </a:solidFill>
                <a:latin typeface="Helvetica" panose="020B0604020202020204" pitchFamily="34" charset="0"/>
              </a:defRPr>
            </a:lvl6pPr>
            <a:lvl7pPr marL="2971800" indent="-228600" defTabSz="928688" eaLnBrk="0" fontAlgn="base" hangingPunct="0">
              <a:spcBef>
                <a:spcPct val="0"/>
              </a:spcBef>
              <a:spcAft>
                <a:spcPct val="0"/>
              </a:spcAft>
              <a:defRPr>
                <a:solidFill>
                  <a:schemeClr val="tx1"/>
                </a:solidFill>
                <a:latin typeface="Helvetica" panose="020B0604020202020204" pitchFamily="34" charset="0"/>
              </a:defRPr>
            </a:lvl7pPr>
            <a:lvl8pPr marL="3429000" indent="-228600" defTabSz="928688" eaLnBrk="0" fontAlgn="base" hangingPunct="0">
              <a:spcBef>
                <a:spcPct val="0"/>
              </a:spcBef>
              <a:spcAft>
                <a:spcPct val="0"/>
              </a:spcAft>
              <a:defRPr>
                <a:solidFill>
                  <a:schemeClr val="tx1"/>
                </a:solidFill>
                <a:latin typeface="Helvetica" panose="020B0604020202020204" pitchFamily="34" charset="0"/>
              </a:defRPr>
            </a:lvl8pPr>
            <a:lvl9pPr marL="3886200" indent="-228600" defTabSz="928688" eaLnBrk="0" fontAlgn="base" hangingPunct="0">
              <a:spcBef>
                <a:spcPct val="0"/>
              </a:spcBef>
              <a:spcAft>
                <a:spcPct val="0"/>
              </a:spcAft>
              <a:defRPr>
                <a:solidFill>
                  <a:schemeClr val="tx1"/>
                </a:solidFill>
                <a:latin typeface="Helvetica" panose="020B0604020202020204" pitchFamily="34" charset="0"/>
              </a:defRPr>
            </a:lvl9pPr>
          </a:lstStyle>
          <a:p>
            <a:fld id="{28A6047B-77A1-45E3-B6FA-D705A95BEA65}" type="slidenum">
              <a:rPr lang="en-US" altLang="en-US" smtClean="0">
                <a:latin typeface="Times New Roman" panose="02020603050405020304" pitchFamily="18" charset="0"/>
              </a:rPr>
              <a:pPr/>
              <a:t>8</a:t>
            </a:fld>
            <a:endParaRPr lang="en-US" altLang="en-US">
              <a:latin typeface="Times New Roman" panose="02020603050405020304" pitchFamily="18" charset="0"/>
            </a:endParaRPr>
          </a:p>
        </p:txBody>
      </p:sp>
      <p:sp>
        <p:nvSpPr>
          <p:cNvPr id="81923" name="Rectangle 7">
            <a:extLst>
              <a:ext uri="{FF2B5EF4-FFF2-40B4-BE49-F238E27FC236}">
                <a16:creationId xmlns:a16="http://schemas.microsoft.com/office/drawing/2014/main" id="{F5A92DED-014F-41D4-B98A-1FA7D65342A3}"/>
              </a:ext>
            </a:extLst>
          </p:cNvPr>
          <p:cNvSpPr txBox="1">
            <a:spLocks noGrp="1" noChangeArrowheads="1"/>
          </p:cNvSpPr>
          <p:nvPr/>
        </p:nvSpPr>
        <p:spPr bwMode="auto">
          <a:xfrm>
            <a:off x="3941763" y="8845550"/>
            <a:ext cx="30130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913" tIns="46456" rIns="92913" bIns="46456" anchor="b"/>
          <a:lstStyle>
            <a:lvl1pPr defTabSz="928688">
              <a:defRPr>
                <a:solidFill>
                  <a:schemeClr val="tx1"/>
                </a:solidFill>
                <a:latin typeface="Helvetica" panose="020B0604020202020204" pitchFamily="34" charset="0"/>
              </a:defRPr>
            </a:lvl1pPr>
            <a:lvl2pPr marL="742950" indent="-285750" defTabSz="928688">
              <a:defRPr>
                <a:solidFill>
                  <a:schemeClr val="tx1"/>
                </a:solidFill>
                <a:latin typeface="Helvetica" panose="020B0604020202020204" pitchFamily="34" charset="0"/>
              </a:defRPr>
            </a:lvl2pPr>
            <a:lvl3pPr marL="1143000" indent="-228600" defTabSz="928688">
              <a:defRPr>
                <a:solidFill>
                  <a:schemeClr val="tx1"/>
                </a:solidFill>
                <a:latin typeface="Helvetica" panose="020B0604020202020204" pitchFamily="34" charset="0"/>
              </a:defRPr>
            </a:lvl3pPr>
            <a:lvl4pPr marL="1600200" indent="-228600" defTabSz="928688">
              <a:defRPr>
                <a:solidFill>
                  <a:schemeClr val="tx1"/>
                </a:solidFill>
                <a:latin typeface="Helvetica" panose="020B0604020202020204" pitchFamily="34" charset="0"/>
              </a:defRPr>
            </a:lvl4pPr>
            <a:lvl5pPr marL="2057400" indent="-228600" defTabSz="928688">
              <a:defRPr>
                <a:solidFill>
                  <a:schemeClr val="tx1"/>
                </a:solidFill>
                <a:latin typeface="Helvetica" panose="020B0604020202020204" pitchFamily="34" charset="0"/>
              </a:defRPr>
            </a:lvl5pPr>
            <a:lvl6pPr marL="2514600" indent="-228600" defTabSz="928688" eaLnBrk="0" fontAlgn="base" hangingPunct="0">
              <a:spcBef>
                <a:spcPct val="0"/>
              </a:spcBef>
              <a:spcAft>
                <a:spcPct val="0"/>
              </a:spcAft>
              <a:defRPr>
                <a:solidFill>
                  <a:schemeClr val="tx1"/>
                </a:solidFill>
                <a:latin typeface="Helvetica" panose="020B0604020202020204" pitchFamily="34" charset="0"/>
              </a:defRPr>
            </a:lvl6pPr>
            <a:lvl7pPr marL="2971800" indent="-228600" defTabSz="928688" eaLnBrk="0" fontAlgn="base" hangingPunct="0">
              <a:spcBef>
                <a:spcPct val="0"/>
              </a:spcBef>
              <a:spcAft>
                <a:spcPct val="0"/>
              </a:spcAft>
              <a:defRPr>
                <a:solidFill>
                  <a:schemeClr val="tx1"/>
                </a:solidFill>
                <a:latin typeface="Helvetica" panose="020B0604020202020204" pitchFamily="34" charset="0"/>
              </a:defRPr>
            </a:lvl7pPr>
            <a:lvl8pPr marL="3429000" indent="-228600" defTabSz="928688" eaLnBrk="0" fontAlgn="base" hangingPunct="0">
              <a:spcBef>
                <a:spcPct val="0"/>
              </a:spcBef>
              <a:spcAft>
                <a:spcPct val="0"/>
              </a:spcAft>
              <a:defRPr>
                <a:solidFill>
                  <a:schemeClr val="tx1"/>
                </a:solidFill>
                <a:latin typeface="Helvetica" panose="020B0604020202020204" pitchFamily="34" charset="0"/>
              </a:defRPr>
            </a:lvl8pPr>
            <a:lvl9pPr marL="3886200" indent="-228600" defTabSz="928688" eaLnBrk="0" fontAlgn="base" hangingPunct="0">
              <a:spcBef>
                <a:spcPct val="0"/>
              </a:spcBef>
              <a:spcAft>
                <a:spcPct val="0"/>
              </a:spcAft>
              <a:defRPr>
                <a:solidFill>
                  <a:schemeClr val="tx1"/>
                </a:solidFill>
                <a:latin typeface="Helvetica" panose="020B0604020202020204" pitchFamily="34" charset="0"/>
              </a:defRPr>
            </a:lvl9pPr>
          </a:lstStyle>
          <a:p>
            <a:pPr algn="r"/>
            <a:fld id="{14A436FF-718F-471D-9BE3-BADB42DB50FB}" type="slidenum">
              <a:rPr lang="en-US" altLang="en-US" sz="1300">
                <a:latin typeface="Times New Roman" panose="02020603050405020304" pitchFamily="18" charset="0"/>
                <a:ea typeface="ＭＳ Ｐゴシック" panose="020B0600070205080204" pitchFamily="34" charset="-128"/>
              </a:rPr>
              <a:pPr algn="r"/>
              <a:t>8</a:t>
            </a:fld>
            <a:endParaRPr lang="en-US" altLang="en-US" sz="1300">
              <a:latin typeface="Times New Roman" panose="02020603050405020304" pitchFamily="18" charset="0"/>
              <a:ea typeface="ＭＳ Ｐゴシック" panose="020B0600070205080204" pitchFamily="34" charset="-128"/>
            </a:endParaRPr>
          </a:p>
        </p:txBody>
      </p:sp>
      <p:sp>
        <p:nvSpPr>
          <p:cNvPr id="81924" name="Rectangle 2">
            <a:extLst>
              <a:ext uri="{FF2B5EF4-FFF2-40B4-BE49-F238E27FC236}">
                <a16:creationId xmlns:a16="http://schemas.microsoft.com/office/drawing/2014/main" id="{12DEBBC3-1253-498D-904D-9B5B16CCB584}"/>
              </a:ext>
            </a:extLst>
          </p:cNvPr>
          <p:cNvSpPr>
            <a:spLocks noGrp="1" noRot="1" noChangeAspect="1" noChangeArrowheads="1" noTextEdit="1"/>
          </p:cNvSpPr>
          <p:nvPr>
            <p:ph type="sldImg"/>
          </p:nvPr>
        </p:nvSpPr>
        <p:spPr>
          <a:xfrm>
            <a:off x="1219200" y="700088"/>
            <a:ext cx="4518025" cy="3490912"/>
          </a:xfrm>
          <a:ln/>
        </p:spPr>
      </p:sp>
      <p:sp>
        <p:nvSpPr>
          <p:cNvPr id="81925" name="Rectangle 3">
            <a:extLst>
              <a:ext uri="{FF2B5EF4-FFF2-40B4-BE49-F238E27FC236}">
                <a16:creationId xmlns:a16="http://schemas.microsoft.com/office/drawing/2014/main" id="{6F25C214-06D8-4115-A069-A4DF56464F7C}"/>
              </a:ext>
            </a:extLst>
          </p:cNvPr>
          <p:cNvSpPr>
            <a:spLocks noGrp="1" noChangeArrowheads="1"/>
          </p:cNvSpPr>
          <p:nvPr>
            <p:ph type="body" idx="1"/>
          </p:nvPr>
        </p:nvSpPr>
        <p:spPr>
          <a:xfrm>
            <a:off x="927100" y="4421188"/>
            <a:ext cx="5100638" cy="4187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13" tIns="46456" rIns="92913" bIns="46456"/>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07B0A781-6137-4BB3-A0C1-F22F691CC8B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a:solidFill>
                  <a:schemeClr val="tx1"/>
                </a:solidFill>
                <a:latin typeface="Helvetica" panose="020B0604020202020204" pitchFamily="34" charset="0"/>
              </a:defRPr>
            </a:lvl1pPr>
            <a:lvl2pPr marL="742950" indent="-285750" defTabSz="928688">
              <a:defRPr>
                <a:solidFill>
                  <a:schemeClr val="tx1"/>
                </a:solidFill>
                <a:latin typeface="Helvetica" panose="020B0604020202020204" pitchFamily="34" charset="0"/>
              </a:defRPr>
            </a:lvl2pPr>
            <a:lvl3pPr marL="1143000" indent="-228600" defTabSz="928688">
              <a:defRPr>
                <a:solidFill>
                  <a:schemeClr val="tx1"/>
                </a:solidFill>
                <a:latin typeface="Helvetica" panose="020B0604020202020204" pitchFamily="34" charset="0"/>
              </a:defRPr>
            </a:lvl3pPr>
            <a:lvl4pPr marL="1600200" indent="-228600" defTabSz="928688">
              <a:defRPr>
                <a:solidFill>
                  <a:schemeClr val="tx1"/>
                </a:solidFill>
                <a:latin typeface="Helvetica" panose="020B0604020202020204" pitchFamily="34" charset="0"/>
              </a:defRPr>
            </a:lvl4pPr>
            <a:lvl5pPr marL="2057400" indent="-228600" defTabSz="928688">
              <a:defRPr>
                <a:solidFill>
                  <a:schemeClr val="tx1"/>
                </a:solidFill>
                <a:latin typeface="Helvetica" panose="020B0604020202020204" pitchFamily="34" charset="0"/>
              </a:defRPr>
            </a:lvl5pPr>
            <a:lvl6pPr marL="2514600" indent="-228600" defTabSz="928688" eaLnBrk="0" fontAlgn="base" hangingPunct="0">
              <a:spcBef>
                <a:spcPct val="0"/>
              </a:spcBef>
              <a:spcAft>
                <a:spcPct val="0"/>
              </a:spcAft>
              <a:defRPr>
                <a:solidFill>
                  <a:schemeClr val="tx1"/>
                </a:solidFill>
                <a:latin typeface="Helvetica" panose="020B0604020202020204" pitchFamily="34" charset="0"/>
              </a:defRPr>
            </a:lvl6pPr>
            <a:lvl7pPr marL="2971800" indent="-228600" defTabSz="928688" eaLnBrk="0" fontAlgn="base" hangingPunct="0">
              <a:spcBef>
                <a:spcPct val="0"/>
              </a:spcBef>
              <a:spcAft>
                <a:spcPct val="0"/>
              </a:spcAft>
              <a:defRPr>
                <a:solidFill>
                  <a:schemeClr val="tx1"/>
                </a:solidFill>
                <a:latin typeface="Helvetica" panose="020B0604020202020204" pitchFamily="34" charset="0"/>
              </a:defRPr>
            </a:lvl7pPr>
            <a:lvl8pPr marL="3429000" indent="-228600" defTabSz="928688" eaLnBrk="0" fontAlgn="base" hangingPunct="0">
              <a:spcBef>
                <a:spcPct val="0"/>
              </a:spcBef>
              <a:spcAft>
                <a:spcPct val="0"/>
              </a:spcAft>
              <a:defRPr>
                <a:solidFill>
                  <a:schemeClr val="tx1"/>
                </a:solidFill>
                <a:latin typeface="Helvetica" panose="020B0604020202020204" pitchFamily="34" charset="0"/>
              </a:defRPr>
            </a:lvl8pPr>
            <a:lvl9pPr marL="3886200" indent="-228600" defTabSz="928688" eaLnBrk="0" fontAlgn="base" hangingPunct="0">
              <a:spcBef>
                <a:spcPct val="0"/>
              </a:spcBef>
              <a:spcAft>
                <a:spcPct val="0"/>
              </a:spcAft>
              <a:defRPr>
                <a:solidFill>
                  <a:schemeClr val="tx1"/>
                </a:solidFill>
                <a:latin typeface="Helvetica" panose="020B0604020202020204" pitchFamily="34" charset="0"/>
              </a:defRPr>
            </a:lvl9pPr>
          </a:lstStyle>
          <a:p>
            <a:fld id="{1D1F9BDA-A380-42ED-86B4-3B3E8E9AF6F8}" type="slidenum">
              <a:rPr lang="en-US" altLang="en-US" smtClean="0">
                <a:latin typeface="Times New Roman" panose="02020603050405020304" pitchFamily="18" charset="0"/>
              </a:rPr>
              <a:pPr/>
              <a:t>9</a:t>
            </a:fld>
            <a:endParaRPr lang="en-US" altLang="en-US">
              <a:latin typeface="Times New Roman" panose="02020603050405020304" pitchFamily="18" charset="0"/>
            </a:endParaRPr>
          </a:p>
        </p:txBody>
      </p:sp>
      <p:sp>
        <p:nvSpPr>
          <p:cNvPr id="83971" name="Rectangle 7">
            <a:extLst>
              <a:ext uri="{FF2B5EF4-FFF2-40B4-BE49-F238E27FC236}">
                <a16:creationId xmlns:a16="http://schemas.microsoft.com/office/drawing/2014/main" id="{2BA45622-093C-4E42-94EF-A4AB1A68C179}"/>
              </a:ext>
            </a:extLst>
          </p:cNvPr>
          <p:cNvSpPr txBox="1">
            <a:spLocks noGrp="1" noChangeArrowheads="1"/>
          </p:cNvSpPr>
          <p:nvPr/>
        </p:nvSpPr>
        <p:spPr bwMode="auto">
          <a:xfrm>
            <a:off x="3941763" y="8845550"/>
            <a:ext cx="30130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913" tIns="46456" rIns="92913" bIns="46456" anchor="b"/>
          <a:lstStyle>
            <a:lvl1pPr defTabSz="928688">
              <a:defRPr>
                <a:solidFill>
                  <a:schemeClr val="tx1"/>
                </a:solidFill>
                <a:latin typeface="Helvetica" panose="020B0604020202020204" pitchFamily="34" charset="0"/>
              </a:defRPr>
            </a:lvl1pPr>
            <a:lvl2pPr marL="742950" indent="-285750" defTabSz="928688">
              <a:defRPr>
                <a:solidFill>
                  <a:schemeClr val="tx1"/>
                </a:solidFill>
                <a:latin typeface="Helvetica" panose="020B0604020202020204" pitchFamily="34" charset="0"/>
              </a:defRPr>
            </a:lvl2pPr>
            <a:lvl3pPr marL="1143000" indent="-228600" defTabSz="928688">
              <a:defRPr>
                <a:solidFill>
                  <a:schemeClr val="tx1"/>
                </a:solidFill>
                <a:latin typeface="Helvetica" panose="020B0604020202020204" pitchFamily="34" charset="0"/>
              </a:defRPr>
            </a:lvl3pPr>
            <a:lvl4pPr marL="1600200" indent="-228600" defTabSz="928688">
              <a:defRPr>
                <a:solidFill>
                  <a:schemeClr val="tx1"/>
                </a:solidFill>
                <a:latin typeface="Helvetica" panose="020B0604020202020204" pitchFamily="34" charset="0"/>
              </a:defRPr>
            </a:lvl4pPr>
            <a:lvl5pPr marL="2057400" indent="-228600" defTabSz="928688">
              <a:defRPr>
                <a:solidFill>
                  <a:schemeClr val="tx1"/>
                </a:solidFill>
                <a:latin typeface="Helvetica" panose="020B0604020202020204" pitchFamily="34" charset="0"/>
              </a:defRPr>
            </a:lvl5pPr>
            <a:lvl6pPr marL="2514600" indent="-228600" defTabSz="928688" eaLnBrk="0" fontAlgn="base" hangingPunct="0">
              <a:spcBef>
                <a:spcPct val="0"/>
              </a:spcBef>
              <a:spcAft>
                <a:spcPct val="0"/>
              </a:spcAft>
              <a:defRPr>
                <a:solidFill>
                  <a:schemeClr val="tx1"/>
                </a:solidFill>
                <a:latin typeface="Helvetica" panose="020B0604020202020204" pitchFamily="34" charset="0"/>
              </a:defRPr>
            </a:lvl6pPr>
            <a:lvl7pPr marL="2971800" indent="-228600" defTabSz="928688" eaLnBrk="0" fontAlgn="base" hangingPunct="0">
              <a:spcBef>
                <a:spcPct val="0"/>
              </a:spcBef>
              <a:spcAft>
                <a:spcPct val="0"/>
              </a:spcAft>
              <a:defRPr>
                <a:solidFill>
                  <a:schemeClr val="tx1"/>
                </a:solidFill>
                <a:latin typeface="Helvetica" panose="020B0604020202020204" pitchFamily="34" charset="0"/>
              </a:defRPr>
            </a:lvl7pPr>
            <a:lvl8pPr marL="3429000" indent="-228600" defTabSz="928688" eaLnBrk="0" fontAlgn="base" hangingPunct="0">
              <a:spcBef>
                <a:spcPct val="0"/>
              </a:spcBef>
              <a:spcAft>
                <a:spcPct val="0"/>
              </a:spcAft>
              <a:defRPr>
                <a:solidFill>
                  <a:schemeClr val="tx1"/>
                </a:solidFill>
                <a:latin typeface="Helvetica" panose="020B0604020202020204" pitchFamily="34" charset="0"/>
              </a:defRPr>
            </a:lvl8pPr>
            <a:lvl9pPr marL="3886200" indent="-228600" defTabSz="928688" eaLnBrk="0" fontAlgn="base" hangingPunct="0">
              <a:spcBef>
                <a:spcPct val="0"/>
              </a:spcBef>
              <a:spcAft>
                <a:spcPct val="0"/>
              </a:spcAft>
              <a:defRPr>
                <a:solidFill>
                  <a:schemeClr val="tx1"/>
                </a:solidFill>
                <a:latin typeface="Helvetica" panose="020B0604020202020204" pitchFamily="34" charset="0"/>
              </a:defRPr>
            </a:lvl9pPr>
          </a:lstStyle>
          <a:p>
            <a:pPr algn="r"/>
            <a:fld id="{FE6E55DF-4C65-4B19-9B4F-52069B8454AC}" type="slidenum">
              <a:rPr lang="en-US" altLang="en-US" sz="1300">
                <a:latin typeface="Times New Roman" panose="02020603050405020304" pitchFamily="18" charset="0"/>
                <a:ea typeface="ＭＳ Ｐゴシック" panose="020B0600070205080204" pitchFamily="34" charset="-128"/>
              </a:rPr>
              <a:pPr algn="r"/>
              <a:t>9</a:t>
            </a:fld>
            <a:endParaRPr lang="en-US" altLang="en-US" sz="1300">
              <a:latin typeface="Times New Roman" panose="02020603050405020304" pitchFamily="18" charset="0"/>
              <a:ea typeface="ＭＳ Ｐゴシック" panose="020B0600070205080204" pitchFamily="34" charset="-128"/>
            </a:endParaRPr>
          </a:p>
        </p:txBody>
      </p:sp>
      <p:sp>
        <p:nvSpPr>
          <p:cNvPr id="83972" name="Rectangle 2">
            <a:extLst>
              <a:ext uri="{FF2B5EF4-FFF2-40B4-BE49-F238E27FC236}">
                <a16:creationId xmlns:a16="http://schemas.microsoft.com/office/drawing/2014/main" id="{37033762-4ADA-4919-9EEC-02934538E424}"/>
              </a:ext>
            </a:extLst>
          </p:cNvPr>
          <p:cNvSpPr>
            <a:spLocks noGrp="1" noRot="1" noChangeAspect="1" noChangeArrowheads="1" noTextEdit="1"/>
          </p:cNvSpPr>
          <p:nvPr>
            <p:ph type="sldImg"/>
          </p:nvPr>
        </p:nvSpPr>
        <p:spPr>
          <a:xfrm>
            <a:off x="1219200" y="700088"/>
            <a:ext cx="4518025" cy="3490912"/>
          </a:xfrm>
          <a:ln/>
        </p:spPr>
      </p:sp>
      <p:sp>
        <p:nvSpPr>
          <p:cNvPr id="83973" name="Rectangle 3">
            <a:extLst>
              <a:ext uri="{FF2B5EF4-FFF2-40B4-BE49-F238E27FC236}">
                <a16:creationId xmlns:a16="http://schemas.microsoft.com/office/drawing/2014/main" id="{2C92C33D-91E3-4878-8F41-03EA282897D0}"/>
              </a:ext>
            </a:extLst>
          </p:cNvPr>
          <p:cNvSpPr>
            <a:spLocks noGrp="1" noChangeArrowheads="1"/>
          </p:cNvSpPr>
          <p:nvPr>
            <p:ph type="body" idx="1"/>
          </p:nvPr>
        </p:nvSpPr>
        <p:spPr>
          <a:xfrm>
            <a:off x="927100" y="4421188"/>
            <a:ext cx="5100638" cy="4187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13" tIns="46456" rIns="92913" bIns="46456"/>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590545" y="728726"/>
            <a:ext cx="4877308" cy="574040"/>
          </a:xfrm>
          <a:prstGeom prst="rect">
            <a:avLst/>
          </a:prstGeom>
        </p:spPr>
        <p:txBody>
          <a:bodyPr wrap="square" lIns="0" tIns="0" rIns="0" bIns="0">
            <a:spAutoFit/>
          </a:bodyPr>
          <a:lstStyle>
            <a:lvl1pPr>
              <a:defRPr sz="3600" b="0" i="0">
                <a:solidFill>
                  <a:srgbClr val="FF0000"/>
                </a:solidFill>
                <a:latin typeface="Arial"/>
                <a:cs typeface="Arial"/>
              </a:defRPr>
            </a:lvl1pPr>
          </a:lstStyle>
          <a:p>
            <a:endParaRPr/>
          </a:p>
        </p:txBody>
      </p:sp>
      <p:sp>
        <p:nvSpPr>
          <p:cNvPr id="3" name="Holder 3"/>
          <p:cNvSpPr>
            <a:spLocks noGrp="1"/>
          </p:cNvSpPr>
          <p:nvPr>
            <p:ph type="subTitle" idx="4"/>
          </p:nvPr>
        </p:nvSpPr>
        <p:spPr>
          <a:xfrm>
            <a:off x="1508760" y="4352544"/>
            <a:ext cx="7040880" cy="19431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800" b="0" i="1">
                <a:solidFill>
                  <a:schemeClr val="tx1"/>
                </a:solidFill>
                <a:latin typeface="Arial"/>
                <a:cs typeface="Arial"/>
              </a:defRPr>
            </a:lvl1pPr>
          </a:lstStyle>
          <a:p>
            <a:pPr marL="12700">
              <a:lnSpc>
                <a:spcPct val="100000"/>
              </a:lnSpc>
              <a:spcBef>
                <a:spcPts val="20"/>
              </a:spcBef>
            </a:pPr>
            <a:r>
              <a:rPr spc="-5" dirty="0"/>
              <a:t>CN5E by Tanenbaum &amp; </a:t>
            </a:r>
            <a:r>
              <a:rPr dirty="0"/>
              <a:t>Wetherall, </a:t>
            </a:r>
            <a:r>
              <a:rPr spc="-5" dirty="0"/>
              <a:t>© Pearson Education-Prentice</a:t>
            </a:r>
            <a:r>
              <a:rPr spc="80" dirty="0"/>
              <a:t> </a:t>
            </a:r>
            <a:r>
              <a:rPr spc="-5" dirty="0"/>
              <a:t>Hall and D. Wetherall, 2011</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11/9/2021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0000"/>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1">
                <a:solidFill>
                  <a:schemeClr val="tx1"/>
                </a:solidFill>
                <a:latin typeface="Arial"/>
                <a:cs typeface="Arial"/>
              </a:defRPr>
            </a:lvl1pPr>
          </a:lstStyle>
          <a:p>
            <a:pPr marL="12700">
              <a:lnSpc>
                <a:spcPct val="100000"/>
              </a:lnSpc>
              <a:spcBef>
                <a:spcPts val="20"/>
              </a:spcBef>
            </a:pPr>
            <a:r>
              <a:rPr spc="-5" dirty="0"/>
              <a:t>CN5E by Tanenbaum &amp; </a:t>
            </a:r>
            <a:r>
              <a:rPr dirty="0"/>
              <a:t>Wetherall, </a:t>
            </a:r>
            <a:r>
              <a:rPr spc="-5" dirty="0"/>
              <a:t>© Pearson Education-Prentice</a:t>
            </a:r>
            <a:r>
              <a:rPr spc="80" dirty="0"/>
              <a:t> </a:t>
            </a:r>
            <a:r>
              <a:rPr spc="-5" dirty="0"/>
              <a:t>Hall and D. Wetherall, 2011</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11/9/2021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0000"/>
                </a:solidFill>
                <a:latin typeface="Arial"/>
                <a:cs typeface="Arial"/>
              </a:defRPr>
            </a:lvl1pPr>
          </a:lstStyle>
          <a:p>
            <a:endParaRPr/>
          </a:p>
        </p:txBody>
      </p:sp>
      <p:sp>
        <p:nvSpPr>
          <p:cNvPr id="3" name="Holder 3"/>
          <p:cNvSpPr>
            <a:spLocks noGrp="1"/>
          </p:cNvSpPr>
          <p:nvPr>
            <p:ph sz="half" idx="2"/>
          </p:nvPr>
        </p:nvSpPr>
        <p:spPr>
          <a:xfrm>
            <a:off x="502920" y="1787652"/>
            <a:ext cx="4375404" cy="512978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180076" y="1787652"/>
            <a:ext cx="4375404" cy="512978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800" b="0" i="1">
                <a:solidFill>
                  <a:schemeClr val="tx1"/>
                </a:solidFill>
                <a:latin typeface="Arial"/>
                <a:cs typeface="Arial"/>
              </a:defRPr>
            </a:lvl1pPr>
          </a:lstStyle>
          <a:p>
            <a:pPr marL="12700">
              <a:lnSpc>
                <a:spcPct val="100000"/>
              </a:lnSpc>
              <a:spcBef>
                <a:spcPts val="20"/>
              </a:spcBef>
            </a:pPr>
            <a:r>
              <a:rPr spc="-5" dirty="0"/>
              <a:t>CN5E by Tanenbaum &amp; </a:t>
            </a:r>
            <a:r>
              <a:rPr dirty="0"/>
              <a:t>Wetherall, </a:t>
            </a:r>
            <a:r>
              <a:rPr spc="-5" dirty="0"/>
              <a:t>© Pearson Education-Prentice</a:t>
            </a:r>
            <a:r>
              <a:rPr spc="80" dirty="0"/>
              <a:t> </a:t>
            </a:r>
            <a:r>
              <a:rPr spc="-5" dirty="0"/>
              <a:t>Hall and D. Wetherall, 2011</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11/9/2021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0000"/>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800" b="0" i="1">
                <a:solidFill>
                  <a:schemeClr val="tx1"/>
                </a:solidFill>
                <a:latin typeface="Arial"/>
                <a:cs typeface="Arial"/>
              </a:defRPr>
            </a:lvl1pPr>
          </a:lstStyle>
          <a:p>
            <a:pPr marL="12700">
              <a:lnSpc>
                <a:spcPct val="100000"/>
              </a:lnSpc>
              <a:spcBef>
                <a:spcPts val="20"/>
              </a:spcBef>
            </a:pPr>
            <a:r>
              <a:rPr spc="-5" dirty="0"/>
              <a:t>CN5E by Tanenbaum &amp; </a:t>
            </a:r>
            <a:r>
              <a:rPr dirty="0"/>
              <a:t>Wetherall, </a:t>
            </a:r>
            <a:r>
              <a:rPr spc="-5" dirty="0"/>
              <a:t>© Pearson Education-Prentice</a:t>
            </a:r>
            <a:r>
              <a:rPr spc="80" dirty="0"/>
              <a:t> </a:t>
            </a:r>
            <a:r>
              <a:rPr spc="-5" dirty="0"/>
              <a:t>Hall and D. Wetherall, 2011</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11/9/2021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800" b="0" i="1">
                <a:solidFill>
                  <a:schemeClr val="tx1"/>
                </a:solidFill>
                <a:latin typeface="Arial"/>
                <a:cs typeface="Arial"/>
              </a:defRPr>
            </a:lvl1pPr>
          </a:lstStyle>
          <a:p>
            <a:pPr marL="12700">
              <a:lnSpc>
                <a:spcPct val="100000"/>
              </a:lnSpc>
              <a:spcBef>
                <a:spcPts val="20"/>
              </a:spcBef>
            </a:pPr>
            <a:r>
              <a:rPr spc="-5" dirty="0"/>
              <a:t>CN5E by Tanenbaum &amp; </a:t>
            </a:r>
            <a:r>
              <a:rPr dirty="0"/>
              <a:t>Wetherall, </a:t>
            </a:r>
            <a:r>
              <a:rPr spc="-5" dirty="0"/>
              <a:t>© Pearson Education-Prentice</a:t>
            </a:r>
            <a:r>
              <a:rPr spc="80" dirty="0"/>
              <a:t> </a:t>
            </a:r>
            <a:r>
              <a:rPr spc="-5" dirty="0"/>
              <a:t>Hall and D. Wetherall, 2011</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11/9/2021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5F71A-3E6D-404E-8A5E-0ABC2765F4AE}"/>
              </a:ext>
            </a:extLst>
          </p:cNvPr>
          <p:cNvSpPr>
            <a:spLocks noGrp="1"/>
          </p:cNvSpPr>
          <p:nvPr>
            <p:ph type="ctrTitle"/>
          </p:nvPr>
        </p:nvSpPr>
        <p:spPr>
          <a:xfrm>
            <a:off x="1257300" y="2454464"/>
            <a:ext cx="7543800" cy="1523494"/>
          </a:xfrm>
        </p:spPr>
        <p:txBody>
          <a:bodyPr anchor="b"/>
          <a:lstStyle>
            <a:lvl1pPr algn="ctr">
              <a:defRPr sz="4950"/>
            </a:lvl1pPr>
          </a:lstStyle>
          <a:p>
            <a:r>
              <a:rPr lang="en-US"/>
              <a:t>Click to edit Master title style</a:t>
            </a:r>
            <a:endParaRPr lang="en-IN"/>
          </a:p>
        </p:txBody>
      </p:sp>
      <p:sp>
        <p:nvSpPr>
          <p:cNvPr id="3" name="Subtitle 2">
            <a:extLst>
              <a:ext uri="{FF2B5EF4-FFF2-40B4-BE49-F238E27FC236}">
                <a16:creationId xmlns:a16="http://schemas.microsoft.com/office/drawing/2014/main" id="{08732C78-FB70-46EF-9DFD-00D68D5F7B2A}"/>
              </a:ext>
            </a:extLst>
          </p:cNvPr>
          <p:cNvSpPr>
            <a:spLocks noGrp="1"/>
          </p:cNvSpPr>
          <p:nvPr>
            <p:ph type="subTitle" idx="1"/>
          </p:nvPr>
        </p:nvSpPr>
        <p:spPr>
          <a:xfrm>
            <a:off x="1257300" y="4082310"/>
            <a:ext cx="7543800" cy="304699"/>
          </a:xfrm>
        </p:spPr>
        <p:txBody>
          <a:bodyPr/>
          <a:lstStyle>
            <a:lvl1pPr marL="0" indent="0" algn="ctr">
              <a:buNone/>
              <a:defRPr sz="1980"/>
            </a:lvl1pPr>
            <a:lvl2pPr marL="377181" indent="0" algn="ctr">
              <a:buNone/>
              <a:defRPr sz="1650"/>
            </a:lvl2pPr>
            <a:lvl3pPr marL="754361" indent="0" algn="ctr">
              <a:buNone/>
              <a:defRPr sz="1485"/>
            </a:lvl3pPr>
            <a:lvl4pPr marL="1131542" indent="0" algn="ctr">
              <a:buNone/>
              <a:defRPr sz="1320"/>
            </a:lvl4pPr>
            <a:lvl5pPr marL="1508722" indent="0" algn="ctr">
              <a:buNone/>
              <a:defRPr sz="1320"/>
            </a:lvl5pPr>
            <a:lvl6pPr marL="1885903" indent="0" algn="ctr">
              <a:buNone/>
              <a:defRPr sz="1320"/>
            </a:lvl6pPr>
            <a:lvl7pPr marL="2263083" indent="0" algn="ctr">
              <a:buNone/>
              <a:defRPr sz="1320"/>
            </a:lvl7pPr>
            <a:lvl8pPr marL="2640264" indent="0" algn="ctr">
              <a:buNone/>
              <a:defRPr sz="1320"/>
            </a:lvl8pPr>
            <a:lvl9pPr marL="3017445" indent="0" algn="ctr">
              <a:buNone/>
              <a:defRPr sz="132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7846F88-6206-4EEF-BDAF-DFBE3155D0B7}"/>
              </a:ext>
            </a:extLst>
          </p:cNvPr>
          <p:cNvSpPr>
            <a:spLocks noGrp="1"/>
          </p:cNvSpPr>
          <p:nvPr>
            <p:ph type="dt" sz="half" idx="10"/>
          </p:nvPr>
        </p:nvSpPr>
        <p:spPr>
          <a:xfrm>
            <a:off x="502920" y="7228332"/>
            <a:ext cx="2313432" cy="276999"/>
          </a:xfrm>
        </p:spPr>
        <p:txBody>
          <a:bodyPr/>
          <a:lstStyle/>
          <a:p>
            <a:fld id="{88B00DF4-7656-4984-B7AA-2B6791619BF1}" type="datetimeFigureOut">
              <a:rPr lang="en-IN" smtClean="0"/>
              <a:t>09-11-2021</a:t>
            </a:fld>
            <a:endParaRPr lang="en-IN"/>
          </a:p>
        </p:txBody>
      </p:sp>
      <p:sp>
        <p:nvSpPr>
          <p:cNvPr id="5" name="Footer Placeholder 4">
            <a:extLst>
              <a:ext uri="{FF2B5EF4-FFF2-40B4-BE49-F238E27FC236}">
                <a16:creationId xmlns:a16="http://schemas.microsoft.com/office/drawing/2014/main" id="{941FF0EA-13E3-41AE-88C2-1AC58C1F4BC1}"/>
              </a:ext>
            </a:extLst>
          </p:cNvPr>
          <p:cNvSpPr>
            <a:spLocks noGrp="1"/>
          </p:cNvSpPr>
          <p:nvPr>
            <p:ph type="ftr" sz="quarter" idx="11"/>
          </p:nvPr>
        </p:nvSpPr>
        <p:spPr>
          <a:xfrm>
            <a:off x="2931667" y="7069783"/>
            <a:ext cx="4271645" cy="123111"/>
          </a:xfrm>
        </p:spPr>
        <p:txBody>
          <a:bodyPr/>
          <a:lstStyle/>
          <a:p>
            <a:endParaRPr lang="en-IN"/>
          </a:p>
        </p:txBody>
      </p:sp>
      <p:sp>
        <p:nvSpPr>
          <p:cNvPr id="6" name="Slide Number Placeholder 5">
            <a:extLst>
              <a:ext uri="{FF2B5EF4-FFF2-40B4-BE49-F238E27FC236}">
                <a16:creationId xmlns:a16="http://schemas.microsoft.com/office/drawing/2014/main" id="{0489A230-C76A-409A-B61D-8EE9BD302FF1}"/>
              </a:ext>
            </a:extLst>
          </p:cNvPr>
          <p:cNvSpPr>
            <a:spLocks noGrp="1"/>
          </p:cNvSpPr>
          <p:nvPr>
            <p:ph type="sldNum" sz="quarter" idx="12"/>
          </p:nvPr>
        </p:nvSpPr>
        <p:spPr>
          <a:xfrm>
            <a:off x="7242048" y="7228332"/>
            <a:ext cx="2313432" cy="276999"/>
          </a:xfrm>
        </p:spPr>
        <p:txBody>
          <a:bodyPr/>
          <a:lstStyle/>
          <a:p>
            <a:fld id="{BC37FA99-5246-495D-99F0-9E9700569B64}" type="slidenum">
              <a:rPr lang="en-IN" smtClean="0"/>
              <a:t>‹#›</a:t>
            </a:fld>
            <a:endParaRPr lang="en-IN"/>
          </a:p>
        </p:txBody>
      </p:sp>
    </p:spTree>
    <p:extLst>
      <p:ext uri="{BB962C8B-B14F-4D97-AF65-F5344CB8AC3E}">
        <p14:creationId xmlns:p14="http://schemas.microsoft.com/office/powerpoint/2010/main" val="1468364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47968" y="259080"/>
            <a:ext cx="9595644" cy="553998"/>
          </a:xfrm>
        </p:spPr>
        <p:txBody>
          <a:bodyPr/>
          <a:lstStyle/>
          <a:p>
            <a:r>
              <a:rPr lang="en-US"/>
              <a:t>Click to edit Master title style</a:t>
            </a:r>
          </a:p>
        </p:txBody>
      </p:sp>
      <p:sp>
        <p:nvSpPr>
          <p:cNvPr id="3" name="Table Placeholder 2"/>
          <p:cNvSpPr>
            <a:spLocks noGrp="1"/>
          </p:cNvSpPr>
          <p:nvPr>
            <p:ph type="tbl" idx="1"/>
          </p:nvPr>
        </p:nvSpPr>
        <p:spPr>
          <a:xfrm>
            <a:off x="242729" y="1635447"/>
            <a:ext cx="9534525" cy="276999"/>
          </a:xfrm>
        </p:spPr>
        <p:txBody>
          <a:bodyPr/>
          <a:lstStyle/>
          <a:p>
            <a:pPr lvl="0"/>
            <a:endParaRPr lang="en-US" noProof="0"/>
          </a:p>
        </p:txBody>
      </p:sp>
    </p:spTree>
    <p:extLst>
      <p:ext uri="{BB962C8B-B14F-4D97-AF65-F5344CB8AC3E}">
        <p14:creationId xmlns:p14="http://schemas.microsoft.com/office/powerpoint/2010/main" val="18391210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897883" y="728726"/>
            <a:ext cx="2262632" cy="574040"/>
          </a:xfrm>
          <a:prstGeom prst="rect">
            <a:avLst/>
          </a:prstGeom>
        </p:spPr>
        <p:txBody>
          <a:bodyPr wrap="square" lIns="0" tIns="0" rIns="0" bIns="0">
            <a:spAutoFit/>
          </a:bodyPr>
          <a:lstStyle>
            <a:lvl1pPr>
              <a:defRPr sz="3600" b="0" i="0">
                <a:solidFill>
                  <a:srgbClr val="FF0000"/>
                </a:solidFill>
                <a:latin typeface="Arial"/>
                <a:cs typeface="Arial"/>
              </a:defRPr>
            </a:lvl1pPr>
          </a:lstStyle>
          <a:p>
            <a:endParaRPr/>
          </a:p>
        </p:txBody>
      </p:sp>
      <p:sp>
        <p:nvSpPr>
          <p:cNvPr id="3" name="Holder 3"/>
          <p:cNvSpPr>
            <a:spLocks noGrp="1"/>
          </p:cNvSpPr>
          <p:nvPr>
            <p:ph type="body" idx="1"/>
          </p:nvPr>
        </p:nvSpPr>
        <p:spPr>
          <a:xfrm>
            <a:off x="2105405" y="3578352"/>
            <a:ext cx="5857875" cy="294512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2931667" y="7069783"/>
            <a:ext cx="4271645" cy="139065"/>
          </a:xfrm>
          <a:prstGeom prst="rect">
            <a:avLst/>
          </a:prstGeom>
        </p:spPr>
        <p:txBody>
          <a:bodyPr wrap="square" lIns="0" tIns="0" rIns="0" bIns="0">
            <a:spAutoFit/>
          </a:bodyPr>
          <a:lstStyle>
            <a:lvl1pPr>
              <a:defRPr sz="800" b="0" i="1">
                <a:solidFill>
                  <a:schemeClr val="tx1"/>
                </a:solidFill>
                <a:latin typeface="Arial"/>
                <a:cs typeface="Arial"/>
              </a:defRPr>
            </a:lvl1pPr>
          </a:lstStyle>
          <a:p>
            <a:pPr marL="12700">
              <a:lnSpc>
                <a:spcPct val="100000"/>
              </a:lnSpc>
              <a:spcBef>
                <a:spcPts val="20"/>
              </a:spcBef>
            </a:pPr>
            <a:r>
              <a:rPr spc="-5" dirty="0"/>
              <a:t>CN5E by Tanenbaum &amp; </a:t>
            </a:r>
            <a:r>
              <a:rPr dirty="0"/>
              <a:t>Wetherall, </a:t>
            </a:r>
            <a:r>
              <a:rPr spc="-5" dirty="0"/>
              <a:t>© Pearson Education-Prentice</a:t>
            </a:r>
            <a:r>
              <a:rPr spc="80" dirty="0"/>
              <a:t> </a:t>
            </a:r>
            <a:r>
              <a:rPr spc="-5" dirty="0"/>
              <a:t>Hall and D. Wetherall, 2011</a:t>
            </a:r>
          </a:p>
        </p:txBody>
      </p:sp>
      <p:sp>
        <p:nvSpPr>
          <p:cNvPr id="5" name="Holder 5"/>
          <p:cNvSpPr>
            <a:spLocks noGrp="1"/>
          </p:cNvSpPr>
          <p:nvPr>
            <p:ph type="dt" sz="half" idx="6"/>
          </p:nvPr>
        </p:nvSpPr>
        <p:spPr>
          <a:xfrm>
            <a:off x="502920" y="7228332"/>
            <a:ext cx="2313432" cy="38862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11/9/2021</a:t>
            </a:fld>
            <a:endParaRPr lang="en-US"/>
          </a:p>
        </p:txBody>
      </p:sp>
      <p:sp>
        <p:nvSpPr>
          <p:cNvPr id="6" name="Holder 6"/>
          <p:cNvSpPr>
            <a:spLocks noGrp="1"/>
          </p:cNvSpPr>
          <p:nvPr>
            <p:ph type="sldNum" sz="quarter" idx="7"/>
          </p:nvPr>
        </p:nvSpPr>
        <p:spPr>
          <a:xfrm>
            <a:off x="7242048" y="7228332"/>
            <a:ext cx="2313432" cy="38862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g"/></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geeksforgeeks.org/synchronous-optical-network-sonet/" TargetMode="External"/><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701A1-69CC-4FBB-A8A3-F30B5B1079D4}"/>
              </a:ext>
            </a:extLst>
          </p:cNvPr>
          <p:cNvSpPr>
            <a:spLocks noGrp="1"/>
          </p:cNvSpPr>
          <p:nvPr>
            <p:ph type="ctrTitle"/>
          </p:nvPr>
        </p:nvSpPr>
        <p:spPr>
          <a:xfrm>
            <a:off x="1257300" y="1524000"/>
            <a:ext cx="7543800" cy="1842371"/>
          </a:xfrm>
        </p:spPr>
        <p:txBody>
          <a:bodyPr>
            <a:normAutofit fontScale="90000"/>
          </a:bodyPr>
          <a:lstStyle/>
          <a:p>
            <a:r>
              <a:rPr lang="en-US" dirty="0"/>
              <a:t>Computer Networks</a:t>
            </a:r>
            <a:br>
              <a:rPr lang="en-US" dirty="0"/>
            </a:br>
            <a:br>
              <a:rPr lang="en-US" dirty="0"/>
            </a:br>
            <a:r>
              <a:rPr lang="en-US" dirty="0"/>
              <a:t>Introduction</a:t>
            </a:r>
            <a:endParaRPr lang="en-IN" dirty="0"/>
          </a:p>
        </p:txBody>
      </p:sp>
    </p:spTree>
    <p:extLst>
      <p:ext uri="{BB962C8B-B14F-4D97-AF65-F5344CB8AC3E}">
        <p14:creationId xmlns:p14="http://schemas.microsoft.com/office/powerpoint/2010/main" val="3133051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8F914C56-7D7D-438C-99D7-CD15AB8B53C0}"/>
              </a:ext>
            </a:extLst>
          </p:cNvPr>
          <p:cNvSpPr>
            <a:spLocks noGrp="1" noChangeArrowheads="1"/>
          </p:cNvSpPr>
          <p:nvPr>
            <p:ph type="title"/>
          </p:nvPr>
        </p:nvSpPr>
        <p:spPr>
          <a:xfrm>
            <a:off x="1241260" y="402988"/>
            <a:ext cx="7196733" cy="276999"/>
          </a:xfrm>
        </p:spPr>
        <p:txBody>
          <a:bodyPr/>
          <a:lstStyle/>
          <a:p>
            <a:r>
              <a:rPr lang="en-US" altLang="en-US" sz="1800" dirty="0"/>
              <a:t>OS design hierarchy: hypothetical model</a:t>
            </a:r>
          </a:p>
        </p:txBody>
      </p:sp>
      <p:graphicFrame>
        <p:nvGraphicFramePr>
          <p:cNvPr id="163843" name="Group 3">
            <a:extLst>
              <a:ext uri="{FF2B5EF4-FFF2-40B4-BE49-F238E27FC236}">
                <a16:creationId xmlns:a16="http://schemas.microsoft.com/office/drawing/2014/main" id="{752C2D3B-CD32-4539-8066-DCAF94334DF4}"/>
              </a:ext>
            </a:extLst>
          </p:cNvPr>
          <p:cNvGraphicFramePr>
            <a:graphicFrameLocks noGrp="1"/>
          </p:cNvGraphicFramePr>
          <p:nvPr>
            <p:ph idx="1"/>
            <p:extLst>
              <p:ext uri="{D42A27DB-BD31-4B8C-83A1-F6EECF244321}">
                <p14:modId xmlns:p14="http://schemas.microsoft.com/office/powerpoint/2010/main" val="790346029"/>
              </p:ext>
            </p:extLst>
          </p:nvPr>
        </p:nvGraphicFramePr>
        <p:xfrm>
          <a:off x="1329332" y="1051482"/>
          <a:ext cx="8119468" cy="5713104"/>
        </p:xfrm>
        <a:graphic>
          <a:graphicData uri="http://schemas.openxmlformats.org/drawingml/2006/table">
            <a:tbl>
              <a:tblPr/>
              <a:tblGrid>
                <a:gridCol w="573393">
                  <a:extLst>
                    <a:ext uri="{9D8B030D-6E8A-4147-A177-3AD203B41FA5}">
                      <a16:colId xmlns:a16="http://schemas.microsoft.com/office/drawing/2014/main" val="20000"/>
                    </a:ext>
                  </a:extLst>
                </a:gridCol>
                <a:gridCol w="2660024">
                  <a:extLst>
                    <a:ext uri="{9D8B030D-6E8A-4147-A177-3AD203B41FA5}">
                      <a16:colId xmlns:a16="http://schemas.microsoft.com/office/drawing/2014/main" val="20001"/>
                    </a:ext>
                  </a:extLst>
                </a:gridCol>
                <a:gridCol w="2197287">
                  <a:extLst>
                    <a:ext uri="{9D8B030D-6E8A-4147-A177-3AD203B41FA5}">
                      <a16:colId xmlns:a16="http://schemas.microsoft.com/office/drawing/2014/main" val="20002"/>
                    </a:ext>
                  </a:extLst>
                </a:gridCol>
                <a:gridCol w="2688764">
                  <a:extLst>
                    <a:ext uri="{9D8B030D-6E8A-4147-A177-3AD203B41FA5}">
                      <a16:colId xmlns:a16="http://schemas.microsoft.com/office/drawing/2014/main" val="20003"/>
                    </a:ext>
                  </a:extLst>
                </a:gridCol>
              </a:tblGrid>
              <a:tr h="234434">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Level</a:t>
                      </a:r>
                    </a:p>
                  </a:txBody>
                  <a:tcPr marL="75438" marR="75438" marT="40206" marB="402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Name</a:t>
                      </a:r>
                    </a:p>
                  </a:txBody>
                  <a:tcPr marL="75438" marR="75438" marT="40206" marB="402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Objects</a:t>
                      </a:r>
                    </a:p>
                  </a:txBody>
                  <a:tcPr marL="75438" marR="75438" marT="40206" marB="402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Example operations</a:t>
                      </a:r>
                    </a:p>
                  </a:txBody>
                  <a:tcPr marL="75438" marR="75438" marT="40206" marB="402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944">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15</a:t>
                      </a:r>
                    </a:p>
                  </a:txBody>
                  <a:tcPr marL="75438" marR="75438" marT="40206" marB="402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Shell</a:t>
                      </a:r>
                    </a:p>
                  </a:txBody>
                  <a:tcPr marL="75438" marR="75438" marT="40206" marB="402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User programming environment</a:t>
                      </a:r>
                    </a:p>
                  </a:txBody>
                  <a:tcPr marL="75438" marR="75438" marT="40206" marB="402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Statements in shell language</a:t>
                      </a:r>
                    </a:p>
                  </a:txBody>
                  <a:tcPr marL="75438" marR="75438" marT="40206" marB="402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1"/>
                  </a:ext>
                </a:extLst>
              </a:tr>
              <a:tr h="547014">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14</a:t>
                      </a:r>
                    </a:p>
                  </a:txBody>
                  <a:tcPr marL="75438" marR="75438" marT="40206" marB="402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Directories (maintains association between external and internal identifiers of system resources and objects)</a:t>
                      </a:r>
                    </a:p>
                  </a:txBody>
                  <a:tcPr marL="75438" marR="75438" marT="40206" marB="402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Directories</a:t>
                      </a:r>
                    </a:p>
                  </a:txBody>
                  <a:tcPr marL="75438" marR="75438" marT="40206" marB="402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Create, destroy, search, list, access rights</a:t>
                      </a:r>
                    </a:p>
                  </a:txBody>
                  <a:tcPr marL="75438" marR="75438" marT="40206" marB="402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r h="364373">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13</a:t>
                      </a:r>
                    </a:p>
                  </a:txBody>
                  <a:tcPr marL="75438" marR="75438" marT="40206" marB="402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 Processes</a:t>
                      </a:r>
                    </a:p>
                  </a:txBody>
                  <a:tcPr marL="75438" marR="75438" marT="40206" marB="402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 process</a:t>
                      </a:r>
                    </a:p>
                  </a:txBody>
                  <a:tcPr marL="75438" marR="75438" marT="40206" marB="402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lang="en-IN" sz="1100" kern="1200" baseline="0" dirty="0">
                          <a:solidFill>
                            <a:schemeClr val="tx1"/>
                          </a:solidFill>
                          <a:latin typeface="Times New Roman" panose="02020603050405020304" pitchFamily="18" charset="0"/>
                          <a:ea typeface="+mn-ea"/>
                          <a:cs typeface="Times New Roman" panose="02020603050405020304" pitchFamily="18" charset="0"/>
                        </a:rPr>
                        <a:t>Fork, quit, kill, suspend, resume</a:t>
                      </a:r>
                      <a:endParaRPr kumimoji="1" lang="en-US" sz="105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75438" marR="75438" marT="40206" marB="402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3"/>
                  </a:ext>
                </a:extLst>
              </a:tr>
              <a:tr h="364373">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12</a:t>
                      </a:r>
                    </a:p>
                  </a:txBody>
                  <a:tcPr marL="75438" marR="75438" marT="40206" marB="402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Stream I/O</a:t>
                      </a:r>
                    </a:p>
                  </a:txBody>
                  <a:tcPr marL="75438" marR="75438" marT="40206" marB="402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streams</a:t>
                      </a:r>
                    </a:p>
                  </a:txBody>
                  <a:tcPr marL="75438" marR="75438" marT="40206" marB="402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open., close</a:t>
                      </a:r>
                    </a:p>
                  </a:txBody>
                  <a:tcPr marL="75438" marR="75438" marT="40206" marB="402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4"/>
                  </a:ext>
                </a:extLst>
              </a:tr>
              <a:tr h="390723">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11</a:t>
                      </a:r>
                    </a:p>
                  </a:txBody>
                  <a:tcPr marL="75438" marR="75438" marT="40206" marB="402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Devices (access to external devices)</a:t>
                      </a:r>
                    </a:p>
                  </a:txBody>
                  <a:tcPr marL="75438" marR="75438" marT="40206" marB="402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Printers, displays, and key boards</a:t>
                      </a:r>
                    </a:p>
                  </a:txBody>
                  <a:tcPr marL="75438" marR="75438" marT="40206" marB="402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Create, destroy, open, close, read, write</a:t>
                      </a:r>
                    </a:p>
                  </a:txBody>
                  <a:tcPr marL="75438" marR="75438" marT="40206" marB="402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5"/>
                  </a:ext>
                </a:extLst>
              </a:tr>
              <a:tr h="251829">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10</a:t>
                      </a:r>
                    </a:p>
                  </a:txBody>
                  <a:tcPr marL="75438" marR="75438" marT="40206" marB="402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File system (long storage of named files)</a:t>
                      </a:r>
                    </a:p>
                  </a:txBody>
                  <a:tcPr marL="75438" marR="75438" marT="40206" marB="402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files</a:t>
                      </a:r>
                    </a:p>
                  </a:txBody>
                  <a:tcPr marL="75438" marR="75438" marT="40206" marB="402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Create, destroy, open, close</a:t>
                      </a:r>
                    </a:p>
                  </a:txBody>
                  <a:tcPr marL="75438" marR="75438" marT="40206" marB="402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6"/>
                  </a:ext>
                </a:extLst>
              </a:tr>
              <a:tr h="257401">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9</a:t>
                      </a:r>
                    </a:p>
                  </a:txBody>
                  <a:tcPr marL="75438" marR="75438" marT="40206" marB="402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Communications</a:t>
                      </a:r>
                    </a:p>
                  </a:txBody>
                  <a:tcPr marL="75438" marR="75438" marT="40206" marB="402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pipes</a:t>
                      </a:r>
                    </a:p>
                  </a:txBody>
                  <a:tcPr marL="75438" marR="75438" marT="40206" marB="402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Create, destroy, open, close, read, write</a:t>
                      </a:r>
                    </a:p>
                  </a:txBody>
                  <a:tcPr marL="75438" marR="75438" marT="40206" marB="402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7"/>
                  </a:ext>
                </a:extLst>
              </a:tr>
              <a:tr h="256287">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8</a:t>
                      </a:r>
                    </a:p>
                  </a:txBody>
                  <a:tcPr marL="75438" marR="75438" marT="40206" marB="402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Capabilities</a:t>
                      </a:r>
                    </a:p>
                  </a:txBody>
                  <a:tcPr marL="75438" marR="75438" marT="40206" marB="402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Capabilities</a:t>
                      </a:r>
                    </a:p>
                  </a:txBody>
                  <a:tcPr marL="75438" marR="75438" marT="40206" marB="402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Create, Validate, Attenuate</a:t>
                      </a:r>
                    </a:p>
                  </a:txBody>
                  <a:tcPr marL="75438" marR="75438" marT="40206" marB="402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8"/>
                  </a:ext>
                </a:extLst>
              </a:tr>
              <a:tr h="390723">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7</a:t>
                      </a:r>
                    </a:p>
                  </a:txBody>
                  <a:tcPr marL="75438" marR="75438" marT="40206" marB="402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Virtual memory (creating logical address space for programs)</a:t>
                      </a:r>
                    </a:p>
                  </a:txBody>
                  <a:tcPr marL="75438" marR="75438" marT="40206" marB="402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Segments, pages</a:t>
                      </a:r>
                    </a:p>
                  </a:txBody>
                  <a:tcPr marL="75438" marR="75438" marT="40206" marB="402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Read, write, fetch</a:t>
                      </a:r>
                    </a:p>
                  </a:txBody>
                  <a:tcPr marL="75438" marR="75438" marT="40206" marB="402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9"/>
                  </a:ext>
                </a:extLst>
              </a:tr>
              <a:tr h="390723">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6</a:t>
                      </a:r>
                    </a:p>
                  </a:txBody>
                  <a:tcPr marL="75438" marR="75438" marT="40206" marB="402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Local secondary storage (position of read/write heads)</a:t>
                      </a:r>
                    </a:p>
                  </a:txBody>
                  <a:tcPr marL="75438" marR="75438" marT="40206" marB="402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Blocks of data, device channels</a:t>
                      </a:r>
                    </a:p>
                  </a:txBody>
                  <a:tcPr marL="75438" marR="75438" marT="40206" marB="402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Read, write, allocate, free</a:t>
                      </a:r>
                    </a:p>
                  </a:txBody>
                  <a:tcPr marL="75438" marR="75438" marT="40206" marB="402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10"/>
                  </a:ext>
                </a:extLst>
              </a:tr>
              <a:tr h="390723">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5</a:t>
                      </a:r>
                    </a:p>
                  </a:txBody>
                  <a:tcPr marL="75438" marR="75438" marT="40206" marB="402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Primitive processes</a:t>
                      </a:r>
                    </a:p>
                  </a:txBody>
                  <a:tcPr marL="75438" marR="75438" marT="40206" marB="402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Primitive process, semaphores, synchronization premitives</a:t>
                      </a:r>
                    </a:p>
                  </a:txBody>
                  <a:tcPr marL="75438" marR="75438" marT="40206" marB="402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Suspend, resume, wait, signal</a:t>
                      </a:r>
                    </a:p>
                  </a:txBody>
                  <a:tcPr marL="75438" marR="75438" marT="40206" marB="402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11"/>
                  </a:ext>
                </a:extLst>
              </a:tr>
              <a:tr h="421981">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4</a:t>
                      </a:r>
                    </a:p>
                  </a:txBody>
                  <a:tcPr marL="75438" marR="75438" marT="40206" marB="402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Interrupts </a:t>
                      </a:r>
                    </a:p>
                  </a:txBody>
                  <a:tcPr marL="75438" marR="75438" marT="40206" marB="402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Interrupts handling programs</a:t>
                      </a:r>
                    </a:p>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endPar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75438" marR="75438" marT="40206" marB="402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Invoke, mask, unmask, retry</a:t>
                      </a:r>
                    </a:p>
                  </a:txBody>
                  <a:tcPr marL="75438" marR="75438" marT="40206" marB="402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extLst>
                  <a:ext uri="{0D108BD9-81ED-4DB2-BD59-A6C34878D82A}">
                    <a16:rowId xmlns:a16="http://schemas.microsoft.com/office/drawing/2014/main" val="10012"/>
                  </a:ext>
                </a:extLst>
              </a:tr>
              <a:tr h="257401">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3</a:t>
                      </a:r>
                    </a:p>
                  </a:txBody>
                  <a:tcPr marL="75438" marR="75438" marT="40206" marB="402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Procedures</a:t>
                      </a:r>
                    </a:p>
                  </a:txBody>
                  <a:tcPr marL="75438" marR="75438" marT="40206" marB="402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Procedures, call stack </a:t>
                      </a:r>
                    </a:p>
                  </a:txBody>
                  <a:tcPr marL="75438" marR="75438" marT="40206" marB="402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Mark stack, call, return</a:t>
                      </a:r>
                    </a:p>
                  </a:txBody>
                  <a:tcPr marL="75438" marR="75438" marT="40206" marB="402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extLst>
                  <a:ext uri="{0D108BD9-81ED-4DB2-BD59-A6C34878D82A}">
                    <a16:rowId xmlns:a16="http://schemas.microsoft.com/office/drawing/2014/main" val="10013"/>
                  </a:ext>
                </a:extLst>
              </a:tr>
              <a:tr h="390723">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a:t>
                      </a:r>
                    </a:p>
                  </a:txBody>
                  <a:tcPr marL="75438" marR="75438" marT="40206" marB="402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Instruction set</a:t>
                      </a:r>
                    </a:p>
                  </a:txBody>
                  <a:tcPr marL="75438" marR="75438" marT="40206" marB="402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Evaluation, stack, micro-program, interpreter</a:t>
                      </a:r>
                    </a:p>
                  </a:txBody>
                  <a:tcPr marL="75438" marR="75438" marT="40206" marB="402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Load, store, add, subtract, branch</a:t>
                      </a:r>
                    </a:p>
                  </a:txBody>
                  <a:tcPr marL="75438" marR="75438" marT="40206" marB="402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extLst>
                  <a:ext uri="{0D108BD9-81ED-4DB2-BD59-A6C34878D82A}">
                    <a16:rowId xmlns:a16="http://schemas.microsoft.com/office/drawing/2014/main" val="10014"/>
                  </a:ext>
                </a:extLst>
              </a:tr>
              <a:tr h="257401">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a:t>
                      </a:r>
                    </a:p>
                  </a:txBody>
                  <a:tcPr marL="75438" marR="75438" marT="40206" marB="402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Electronic circuits</a:t>
                      </a:r>
                    </a:p>
                  </a:txBody>
                  <a:tcPr marL="75438" marR="75438" marT="40206" marB="402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Registers, gates, busses</a:t>
                      </a:r>
                    </a:p>
                  </a:txBody>
                  <a:tcPr marL="75438" marR="75438" marT="40206" marB="402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Clear, transfer, activate, complement</a:t>
                      </a:r>
                    </a:p>
                  </a:txBody>
                  <a:tcPr marL="75438" marR="75438" marT="40206" marB="402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B2B2B2"/>
                    </a:solidFill>
                  </a:tcPr>
                </a:tc>
                <a:extLst>
                  <a:ext uri="{0D108BD9-81ED-4DB2-BD59-A6C34878D82A}">
                    <a16:rowId xmlns:a16="http://schemas.microsoft.com/office/drawing/2014/main" val="10015"/>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D140D-7DF6-41A0-95D6-000AB42E411E}"/>
              </a:ext>
            </a:extLst>
          </p:cNvPr>
          <p:cNvSpPr>
            <a:spLocks noGrp="1"/>
          </p:cNvSpPr>
          <p:nvPr>
            <p:ph type="title"/>
          </p:nvPr>
        </p:nvSpPr>
        <p:spPr>
          <a:xfrm>
            <a:off x="838200" y="728727"/>
            <a:ext cx="7239000" cy="1023874"/>
          </a:xfrm>
        </p:spPr>
        <p:txBody>
          <a:bodyPr/>
          <a:lstStyle/>
          <a:p>
            <a:r>
              <a:rPr lang="en-US" dirty="0"/>
              <a:t>Overview of this chapter</a:t>
            </a:r>
            <a:endParaRPr lang="en-IN" dirty="0"/>
          </a:p>
        </p:txBody>
      </p:sp>
      <p:sp>
        <p:nvSpPr>
          <p:cNvPr id="3" name="Content Placeholder 2">
            <a:extLst>
              <a:ext uri="{FF2B5EF4-FFF2-40B4-BE49-F238E27FC236}">
                <a16:creationId xmlns:a16="http://schemas.microsoft.com/office/drawing/2014/main" id="{CBCDB835-5809-4683-8EE2-2E898B3D9FE2}"/>
              </a:ext>
            </a:extLst>
          </p:cNvPr>
          <p:cNvSpPr>
            <a:spLocks noGrp="1"/>
          </p:cNvSpPr>
          <p:nvPr>
            <p:ph idx="1"/>
          </p:nvPr>
        </p:nvSpPr>
        <p:spPr>
          <a:xfrm>
            <a:off x="1219200" y="1752601"/>
            <a:ext cx="5857875" cy="4816703"/>
          </a:xfrm>
        </p:spPr>
        <p:txBody>
          <a:bodyPr/>
          <a:lstStyle/>
          <a:p>
            <a:pPr marL="387658" indent="-377181">
              <a:buClr>
                <a:srgbClr val="0000FF"/>
              </a:buClr>
              <a:buFont typeface="Arial" panose="020B0604020202020204" pitchFamily="34" charset="0"/>
              <a:buChar char="•"/>
              <a:tabLst>
                <a:tab pos="387135" algn="l"/>
                <a:tab pos="387658" algn="l"/>
              </a:tabLst>
            </a:pPr>
            <a:r>
              <a:rPr lang="en-US" sz="3200" spc="-4" dirty="0">
                <a:latin typeface="Arial"/>
                <a:cs typeface="Arial"/>
              </a:rPr>
              <a:t>Introduction</a:t>
            </a:r>
          </a:p>
          <a:p>
            <a:pPr marL="387658" indent="-377181">
              <a:buClr>
                <a:srgbClr val="0000FF"/>
              </a:buClr>
              <a:buFont typeface="Arial" panose="020B0604020202020204" pitchFamily="34" charset="0"/>
              <a:buChar char="•"/>
              <a:tabLst>
                <a:tab pos="387135" algn="l"/>
                <a:tab pos="387658" algn="l"/>
              </a:tabLst>
            </a:pPr>
            <a:r>
              <a:rPr lang="en-US" sz="3200" spc="-4" dirty="0">
                <a:latin typeface="Arial"/>
                <a:cs typeface="Arial"/>
              </a:rPr>
              <a:t>Uses of Computer</a:t>
            </a:r>
            <a:r>
              <a:rPr lang="en-US" sz="3200" spc="-54" dirty="0">
                <a:latin typeface="Arial"/>
                <a:cs typeface="Arial"/>
              </a:rPr>
              <a:t> </a:t>
            </a:r>
            <a:r>
              <a:rPr lang="en-US" sz="3200" spc="-4" dirty="0">
                <a:latin typeface="Arial"/>
                <a:cs typeface="Arial"/>
              </a:rPr>
              <a:t>Networks</a:t>
            </a:r>
            <a:endParaRPr lang="en-US" sz="3200" dirty="0">
              <a:latin typeface="Arial"/>
              <a:cs typeface="Arial"/>
            </a:endParaRPr>
          </a:p>
          <a:p>
            <a:pPr marL="387658" indent="-377181">
              <a:spcBef>
                <a:spcPts val="495"/>
              </a:spcBef>
              <a:buClr>
                <a:srgbClr val="0000FF"/>
              </a:buClr>
              <a:buFont typeface="Arial" panose="020B0604020202020204" pitchFamily="34" charset="0"/>
              <a:buChar char="•"/>
              <a:tabLst>
                <a:tab pos="387135" algn="l"/>
                <a:tab pos="387658" algn="l"/>
              </a:tabLst>
            </a:pPr>
            <a:r>
              <a:rPr lang="en-US" sz="3200" spc="-4" dirty="0">
                <a:latin typeface="Arial"/>
                <a:cs typeface="Arial"/>
              </a:rPr>
              <a:t>Network</a:t>
            </a:r>
            <a:r>
              <a:rPr lang="en-US" sz="3200" spc="-9" dirty="0">
                <a:latin typeface="Arial"/>
                <a:cs typeface="Arial"/>
              </a:rPr>
              <a:t> </a:t>
            </a:r>
            <a:r>
              <a:rPr lang="en-US" sz="3200" spc="-4" dirty="0">
                <a:latin typeface="Arial"/>
                <a:cs typeface="Arial"/>
              </a:rPr>
              <a:t>Hardware</a:t>
            </a:r>
            <a:endParaRPr lang="en-US" sz="3200" dirty="0">
              <a:latin typeface="Arial"/>
              <a:cs typeface="Arial"/>
            </a:endParaRPr>
          </a:p>
          <a:p>
            <a:pPr marL="387658" indent="-377181">
              <a:spcBef>
                <a:spcPts val="495"/>
              </a:spcBef>
              <a:buClr>
                <a:srgbClr val="0000FF"/>
              </a:buClr>
              <a:buFont typeface="Arial" panose="020B0604020202020204" pitchFamily="34" charset="0"/>
              <a:buChar char="•"/>
              <a:tabLst>
                <a:tab pos="387135" algn="l"/>
                <a:tab pos="387658" algn="l"/>
              </a:tabLst>
            </a:pPr>
            <a:r>
              <a:rPr lang="en-US" sz="3200" spc="-4" dirty="0">
                <a:latin typeface="Arial"/>
                <a:cs typeface="Arial"/>
              </a:rPr>
              <a:t>Network</a:t>
            </a:r>
            <a:r>
              <a:rPr lang="en-US" sz="3200" spc="-9" dirty="0">
                <a:latin typeface="Arial"/>
                <a:cs typeface="Arial"/>
              </a:rPr>
              <a:t> </a:t>
            </a:r>
            <a:r>
              <a:rPr lang="en-US" sz="3200" spc="-4" dirty="0">
                <a:latin typeface="Arial"/>
                <a:cs typeface="Arial"/>
              </a:rPr>
              <a:t>Software</a:t>
            </a:r>
            <a:endParaRPr lang="en-US" sz="3200" dirty="0">
              <a:latin typeface="Arial"/>
              <a:cs typeface="Arial"/>
            </a:endParaRPr>
          </a:p>
          <a:p>
            <a:pPr marL="387658" indent="-377181">
              <a:spcBef>
                <a:spcPts val="495"/>
              </a:spcBef>
              <a:buClr>
                <a:srgbClr val="0000FF"/>
              </a:buClr>
              <a:buFont typeface="Arial" panose="020B0604020202020204" pitchFamily="34" charset="0"/>
              <a:buChar char="•"/>
              <a:tabLst>
                <a:tab pos="387135" algn="l"/>
                <a:tab pos="387658" algn="l"/>
              </a:tabLst>
            </a:pPr>
            <a:r>
              <a:rPr lang="en-US" sz="3200" spc="-4" dirty="0">
                <a:latin typeface="Arial"/>
                <a:cs typeface="Arial"/>
              </a:rPr>
              <a:t>Reference</a:t>
            </a:r>
            <a:r>
              <a:rPr lang="en-US" sz="3200" spc="4" dirty="0">
                <a:latin typeface="Arial"/>
                <a:cs typeface="Arial"/>
              </a:rPr>
              <a:t> </a:t>
            </a:r>
            <a:r>
              <a:rPr lang="en-US" sz="3200" spc="-4" dirty="0">
                <a:latin typeface="Arial"/>
                <a:cs typeface="Arial"/>
              </a:rPr>
              <a:t>Models</a:t>
            </a:r>
            <a:endParaRPr lang="en-US" sz="3200" dirty="0">
              <a:latin typeface="Arial"/>
              <a:cs typeface="Arial"/>
            </a:endParaRPr>
          </a:p>
          <a:p>
            <a:pPr marL="387658" indent="-377181">
              <a:spcBef>
                <a:spcPts val="495"/>
              </a:spcBef>
              <a:buClr>
                <a:srgbClr val="0000FF"/>
              </a:buClr>
              <a:buFont typeface="Arial" panose="020B0604020202020204" pitchFamily="34" charset="0"/>
              <a:buChar char="•"/>
              <a:tabLst>
                <a:tab pos="387135" algn="l"/>
                <a:tab pos="387658" algn="l"/>
              </a:tabLst>
            </a:pPr>
            <a:r>
              <a:rPr lang="en-US" sz="3200" spc="-4" dirty="0">
                <a:solidFill>
                  <a:srgbClr val="7E7E7E"/>
                </a:solidFill>
                <a:latin typeface="Arial"/>
                <a:cs typeface="Arial"/>
              </a:rPr>
              <a:t>Example</a:t>
            </a:r>
            <a:r>
              <a:rPr lang="en-US" sz="3200" dirty="0">
                <a:solidFill>
                  <a:srgbClr val="7E7E7E"/>
                </a:solidFill>
                <a:latin typeface="Arial"/>
                <a:cs typeface="Arial"/>
              </a:rPr>
              <a:t> </a:t>
            </a:r>
            <a:r>
              <a:rPr lang="en-US" sz="3200" spc="-4" dirty="0">
                <a:solidFill>
                  <a:srgbClr val="7E7E7E"/>
                </a:solidFill>
                <a:latin typeface="Arial"/>
                <a:cs typeface="Arial"/>
              </a:rPr>
              <a:t>Networks</a:t>
            </a:r>
            <a:endParaRPr lang="en-US" sz="3200" dirty="0">
              <a:latin typeface="Arial"/>
              <a:cs typeface="Arial"/>
            </a:endParaRPr>
          </a:p>
          <a:p>
            <a:pPr marL="387658" indent="-377181">
              <a:spcBef>
                <a:spcPts val="495"/>
              </a:spcBef>
              <a:buClr>
                <a:srgbClr val="0000FF"/>
              </a:buClr>
              <a:buFont typeface="Arial" panose="020B0604020202020204" pitchFamily="34" charset="0"/>
              <a:buChar char="•"/>
              <a:tabLst>
                <a:tab pos="387135" algn="l"/>
                <a:tab pos="387658" algn="l"/>
              </a:tabLst>
            </a:pPr>
            <a:r>
              <a:rPr lang="en-US" sz="3200" spc="-4" dirty="0">
                <a:solidFill>
                  <a:srgbClr val="7E7E7E"/>
                </a:solidFill>
                <a:latin typeface="Arial"/>
                <a:cs typeface="Arial"/>
              </a:rPr>
              <a:t>Network</a:t>
            </a:r>
            <a:r>
              <a:rPr lang="en-US" sz="3200" spc="-12" dirty="0">
                <a:solidFill>
                  <a:srgbClr val="7E7E7E"/>
                </a:solidFill>
                <a:latin typeface="Arial"/>
                <a:cs typeface="Arial"/>
              </a:rPr>
              <a:t> </a:t>
            </a:r>
            <a:r>
              <a:rPr lang="en-US" sz="3200" dirty="0">
                <a:solidFill>
                  <a:srgbClr val="7E7E7E"/>
                </a:solidFill>
                <a:latin typeface="Arial"/>
                <a:cs typeface="Arial"/>
              </a:rPr>
              <a:t>Standardization</a:t>
            </a:r>
            <a:endParaRPr lang="en-US" sz="3200" dirty="0">
              <a:latin typeface="Arial"/>
              <a:cs typeface="Arial"/>
            </a:endParaRPr>
          </a:p>
          <a:p>
            <a:pPr marL="387658" indent="-377181">
              <a:spcBef>
                <a:spcPts val="495"/>
              </a:spcBef>
              <a:buClr>
                <a:srgbClr val="0000FF"/>
              </a:buClr>
              <a:buFont typeface="Arial" panose="020B0604020202020204" pitchFamily="34" charset="0"/>
              <a:buChar char="•"/>
              <a:tabLst>
                <a:tab pos="387135" algn="l"/>
                <a:tab pos="387658" algn="l"/>
              </a:tabLst>
            </a:pPr>
            <a:r>
              <a:rPr lang="en-US" sz="3200" spc="-4" dirty="0">
                <a:latin typeface="Arial"/>
                <a:cs typeface="Arial"/>
              </a:rPr>
              <a:t>Metric</a:t>
            </a:r>
            <a:r>
              <a:rPr lang="en-US" sz="3200" spc="-9" dirty="0">
                <a:latin typeface="Arial"/>
                <a:cs typeface="Arial"/>
              </a:rPr>
              <a:t> </a:t>
            </a:r>
            <a:r>
              <a:rPr lang="en-US" sz="3200" spc="-4" dirty="0">
                <a:latin typeface="Arial"/>
                <a:cs typeface="Arial"/>
              </a:rPr>
              <a:t>Units</a:t>
            </a:r>
          </a:p>
          <a:p>
            <a:endParaRPr lang="en-IN" sz="3200" dirty="0"/>
          </a:p>
        </p:txBody>
      </p:sp>
    </p:spTree>
    <p:extLst>
      <p:ext uri="{BB962C8B-B14F-4D97-AF65-F5344CB8AC3E}">
        <p14:creationId xmlns:p14="http://schemas.microsoft.com/office/powerpoint/2010/main" val="891159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A02DA-7FAD-46F6-9992-0F1ED312C6D5}"/>
              </a:ext>
            </a:extLst>
          </p:cNvPr>
          <p:cNvSpPr>
            <a:spLocks noGrp="1"/>
          </p:cNvSpPr>
          <p:nvPr>
            <p:ph type="title"/>
          </p:nvPr>
        </p:nvSpPr>
        <p:spPr>
          <a:xfrm>
            <a:off x="457200" y="533400"/>
            <a:ext cx="8675370" cy="553998"/>
          </a:xfrm>
        </p:spPr>
        <p:txBody>
          <a:bodyPr/>
          <a:lstStyle/>
          <a:p>
            <a:pPr algn="ctr"/>
            <a:r>
              <a:rPr lang="en-US" dirty="0"/>
              <a:t>Introduction</a:t>
            </a:r>
            <a:endParaRPr lang="en-IN" dirty="0"/>
          </a:p>
        </p:txBody>
      </p:sp>
      <p:sp>
        <p:nvSpPr>
          <p:cNvPr id="3" name="Content Placeholder 2">
            <a:extLst>
              <a:ext uri="{FF2B5EF4-FFF2-40B4-BE49-F238E27FC236}">
                <a16:creationId xmlns:a16="http://schemas.microsoft.com/office/drawing/2014/main" id="{3D506880-8E15-4C7A-96D2-E4B4FACE47C8}"/>
              </a:ext>
            </a:extLst>
          </p:cNvPr>
          <p:cNvSpPr>
            <a:spLocks noGrp="1"/>
          </p:cNvSpPr>
          <p:nvPr>
            <p:ph idx="1"/>
          </p:nvPr>
        </p:nvSpPr>
        <p:spPr>
          <a:xfrm>
            <a:off x="691515" y="1676400"/>
            <a:ext cx="8675370" cy="5181600"/>
          </a:xfrm>
        </p:spPr>
        <p:txBody>
          <a:bodyPr>
            <a:normAutofit fontScale="92500"/>
          </a:bodyPr>
          <a:lstStyle/>
          <a:p>
            <a:pPr marL="342900" indent="-342900">
              <a:buFont typeface="Arial" panose="020B0604020202020204" pitchFamily="34" charset="0"/>
              <a:buChar char="•"/>
            </a:pPr>
            <a:r>
              <a:rPr lang="en-US" sz="2800" dirty="0"/>
              <a:t>18</a:t>
            </a:r>
            <a:r>
              <a:rPr lang="en-US" sz="2800" baseline="30000" dirty="0"/>
              <a:t>th</a:t>
            </a:r>
            <a:r>
              <a:rPr lang="en-US" sz="2800" dirty="0"/>
              <a:t> century is dominated by mechanical systems</a:t>
            </a:r>
          </a:p>
          <a:p>
            <a:pPr marL="342900" indent="-342900">
              <a:buFont typeface="Arial" panose="020B0604020202020204" pitchFamily="34" charset="0"/>
              <a:buChar char="•"/>
            </a:pPr>
            <a:r>
              <a:rPr lang="en-US" sz="2800" dirty="0"/>
              <a:t>19</a:t>
            </a:r>
            <a:r>
              <a:rPr lang="en-US" sz="2800" baseline="30000" dirty="0"/>
              <a:t>th</a:t>
            </a:r>
            <a:r>
              <a:rPr lang="en-US" sz="2800" dirty="0"/>
              <a:t> century is the age of steam engine</a:t>
            </a:r>
          </a:p>
          <a:p>
            <a:pPr marL="342900" indent="-342900">
              <a:buFont typeface="Arial" panose="020B0604020202020204" pitchFamily="34" charset="0"/>
              <a:buChar char="•"/>
            </a:pPr>
            <a:r>
              <a:rPr lang="en-US" sz="2800" dirty="0"/>
              <a:t>20</a:t>
            </a:r>
            <a:r>
              <a:rPr lang="en-US" sz="2800" baseline="30000" dirty="0"/>
              <a:t>th</a:t>
            </a:r>
            <a:r>
              <a:rPr lang="en-US" sz="2800" dirty="0"/>
              <a:t> century- Information Technology</a:t>
            </a:r>
          </a:p>
          <a:p>
            <a:pPr marL="800100" lvl="1" indent="-342900">
              <a:buFont typeface="Arial" panose="020B0604020202020204" pitchFamily="34" charset="0"/>
              <a:buChar char="•"/>
            </a:pPr>
            <a:r>
              <a:rPr lang="en-US" sz="2800" dirty="0"/>
              <a:t>Information gathering processing and distribution</a:t>
            </a:r>
          </a:p>
          <a:p>
            <a:pPr marL="800100" lvl="1" indent="-342900">
              <a:buFont typeface="Arial" panose="020B0604020202020204" pitchFamily="34" charset="0"/>
              <a:buChar char="•"/>
            </a:pPr>
            <a:r>
              <a:rPr lang="en-US" sz="2800" dirty="0"/>
              <a:t>Others: radio, television, telephones, communication satellites and Internet</a:t>
            </a:r>
          </a:p>
          <a:p>
            <a:pPr marL="342900" indent="-342900">
              <a:buFont typeface="Arial" panose="020B0604020202020204" pitchFamily="34" charset="0"/>
              <a:buChar char="•"/>
            </a:pPr>
            <a:r>
              <a:rPr lang="en-US" sz="2800" dirty="0"/>
              <a:t>Computer network</a:t>
            </a:r>
          </a:p>
          <a:p>
            <a:pPr marL="800100" lvl="1" indent="-342900">
              <a:buFont typeface="Arial" panose="020B0604020202020204" pitchFamily="34" charset="0"/>
              <a:buChar char="•"/>
            </a:pPr>
            <a:r>
              <a:rPr lang="en-US" sz="2800" dirty="0"/>
              <a:t>Large number of separate but interconnected computers.</a:t>
            </a:r>
          </a:p>
          <a:p>
            <a:pPr marL="342900" indent="-342900">
              <a:buFont typeface="Arial" panose="020B0604020202020204" pitchFamily="34" charset="0"/>
              <a:buChar char="•"/>
            </a:pPr>
            <a:r>
              <a:rPr lang="en-US" sz="2800" dirty="0"/>
              <a:t>Distributed system: A collection of independent computers which appears to users as single coherent system. Another layer such as world wide web is presented on the top of computer network </a:t>
            </a:r>
          </a:p>
          <a:p>
            <a:pPr marL="342900" indent="-342900">
              <a:buFont typeface="Arial" panose="020B0604020202020204" pitchFamily="34" charset="0"/>
              <a:buChar char="•"/>
            </a:pPr>
            <a:r>
              <a:rPr lang="en-US" sz="2800" dirty="0"/>
              <a:t> In computer network, users are exposed to machines.</a:t>
            </a:r>
          </a:p>
          <a:p>
            <a:pPr marL="342900" indent="-342900">
              <a:buFont typeface="Arial" panose="020B0604020202020204" pitchFamily="34" charset="0"/>
              <a:buChar char="•"/>
            </a:pPr>
            <a:endParaRPr lang="en-US" sz="2800" dirty="0"/>
          </a:p>
          <a:p>
            <a:endParaRPr lang="en-IN" sz="2800" dirty="0"/>
          </a:p>
        </p:txBody>
      </p:sp>
    </p:spTree>
    <p:extLst>
      <p:ext uri="{BB962C8B-B14F-4D97-AF65-F5344CB8AC3E}">
        <p14:creationId xmlns:p14="http://schemas.microsoft.com/office/powerpoint/2010/main" val="117172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D4A0B-E2BD-485B-AC28-851A1CA4AD45}"/>
              </a:ext>
            </a:extLst>
          </p:cNvPr>
          <p:cNvSpPr>
            <a:spLocks noGrp="1"/>
          </p:cNvSpPr>
          <p:nvPr>
            <p:ph type="title"/>
          </p:nvPr>
        </p:nvSpPr>
        <p:spPr>
          <a:xfrm>
            <a:off x="2344962" y="152401"/>
            <a:ext cx="5733650" cy="990600"/>
          </a:xfrm>
        </p:spPr>
        <p:txBody>
          <a:bodyPr/>
          <a:lstStyle/>
          <a:p>
            <a:r>
              <a:rPr lang="en-US" dirty="0"/>
              <a:t>Users of computer networks</a:t>
            </a:r>
            <a:endParaRPr lang="en-IN" dirty="0"/>
          </a:p>
        </p:txBody>
      </p:sp>
      <p:sp>
        <p:nvSpPr>
          <p:cNvPr id="3" name="Content Placeholder 2">
            <a:extLst>
              <a:ext uri="{FF2B5EF4-FFF2-40B4-BE49-F238E27FC236}">
                <a16:creationId xmlns:a16="http://schemas.microsoft.com/office/drawing/2014/main" id="{A1FE776C-92BD-41AF-903A-A268F0BFEDAA}"/>
              </a:ext>
            </a:extLst>
          </p:cNvPr>
          <p:cNvSpPr>
            <a:spLocks noGrp="1"/>
          </p:cNvSpPr>
          <p:nvPr>
            <p:ph idx="1"/>
          </p:nvPr>
        </p:nvSpPr>
        <p:spPr>
          <a:xfrm>
            <a:off x="685219" y="1636215"/>
            <a:ext cx="3916079" cy="5170646"/>
          </a:xfrm>
        </p:spPr>
        <p:txBody>
          <a:bodyPr/>
          <a:lstStyle/>
          <a:p>
            <a:pPr marL="457200" indent="-457200">
              <a:buFont typeface="Arial" panose="020B0604020202020204" pitchFamily="34" charset="0"/>
              <a:buChar char="•"/>
            </a:pPr>
            <a:r>
              <a:rPr lang="en-US" sz="2800" dirty="0"/>
              <a:t>Business applications</a:t>
            </a:r>
          </a:p>
          <a:p>
            <a:pPr marL="914400" lvl="1" indent="-457200">
              <a:buFont typeface="Arial" panose="020B0604020202020204" pitchFamily="34" charset="0"/>
              <a:buChar char="•"/>
            </a:pPr>
            <a:r>
              <a:rPr lang="en-US" sz="2800" dirty="0"/>
              <a:t>Resource sharing</a:t>
            </a:r>
          </a:p>
          <a:p>
            <a:pPr marL="914400" lvl="1" indent="-457200">
              <a:buFont typeface="Arial" panose="020B0604020202020204" pitchFamily="34" charset="0"/>
              <a:buChar char="•"/>
            </a:pPr>
            <a:r>
              <a:rPr lang="en-US" sz="2800" dirty="0"/>
              <a:t>To make programs, equipment, and data available to anyone on the network without regard to the location of the user.</a:t>
            </a:r>
          </a:p>
          <a:p>
            <a:pPr marL="914400" lvl="1" indent="-457200">
              <a:buFont typeface="Arial" panose="020B0604020202020204" pitchFamily="34" charset="0"/>
              <a:buChar char="•"/>
            </a:pPr>
            <a:r>
              <a:rPr lang="en-US" sz="2800" dirty="0"/>
              <a:t>Almost every office requires computer networks</a:t>
            </a:r>
            <a:endParaRPr lang="en-IN" sz="2800" dirty="0"/>
          </a:p>
        </p:txBody>
      </p:sp>
      <p:grpSp>
        <p:nvGrpSpPr>
          <p:cNvPr id="13" name="object 4">
            <a:extLst>
              <a:ext uri="{FF2B5EF4-FFF2-40B4-BE49-F238E27FC236}">
                <a16:creationId xmlns:a16="http://schemas.microsoft.com/office/drawing/2014/main" id="{77A70EF1-D23B-47EB-8858-ABB4FA21EC1F}"/>
              </a:ext>
            </a:extLst>
          </p:cNvPr>
          <p:cNvGrpSpPr/>
          <p:nvPr/>
        </p:nvGrpSpPr>
        <p:grpSpPr>
          <a:xfrm>
            <a:off x="5395731" y="2978507"/>
            <a:ext cx="4261381" cy="1339548"/>
            <a:chOff x="2211265" y="2750796"/>
            <a:chExt cx="5609590" cy="1623695"/>
          </a:xfrm>
        </p:grpSpPr>
        <p:pic>
          <p:nvPicPr>
            <p:cNvPr id="14" name="object 5">
              <a:extLst>
                <a:ext uri="{FF2B5EF4-FFF2-40B4-BE49-F238E27FC236}">
                  <a16:creationId xmlns:a16="http://schemas.microsoft.com/office/drawing/2014/main" id="{A8471ABE-60D9-4BE3-8A58-76C5886B9C5C}"/>
                </a:ext>
              </a:extLst>
            </p:cNvPr>
            <p:cNvPicPr/>
            <p:nvPr/>
          </p:nvPicPr>
          <p:blipFill>
            <a:blip r:embed="rId2" cstate="print"/>
            <a:stretch>
              <a:fillRect/>
            </a:stretch>
          </p:blipFill>
          <p:spPr>
            <a:xfrm>
              <a:off x="2237642" y="2750796"/>
              <a:ext cx="4950069" cy="643913"/>
            </a:xfrm>
            <a:prstGeom prst="rect">
              <a:avLst/>
            </a:prstGeom>
          </p:spPr>
        </p:pic>
        <p:sp>
          <p:nvSpPr>
            <p:cNvPr id="15" name="object 6">
              <a:extLst>
                <a:ext uri="{FF2B5EF4-FFF2-40B4-BE49-F238E27FC236}">
                  <a16:creationId xmlns:a16="http://schemas.microsoft.com/office/drawing/2014/main" id="{1D29D529-0ADE-4215-94B0-51FA407A06D7}"/>
                </a:ext>
              </a:extLst>
            </p:cNvPr>
            <p:cNvSpPr/>
            <p:nvPr/>
          </p:nvSpPr>
          <p:spPr>
            <a:xfrm>
              <a:off x="3613404" y="3216401"/>
              <a:ext cx="374650" cy="178435"/>
            </a:xfrm>
            <a:custGeom>
              <a:avLst/>
              <a:gdLst/>
              <a:ahLst/>
              <a:cxnLst/>
              <a:rect l="l" t="t" r="r" b="b"/>
              <a:pathLst>
                <a:path w="374650" h="178435">
                  <a:moveTo>
                    <a:pt x="374115" y="178307"/>
                  </a:moveTo>
                  <a:lnTo>
                    <a:pt x="315950" y="150511"/>
                  </a:lnTo>
                  <a:lnTo>
                    <a:pt x="269747" y="128015"/>
                  </a:lnTo>
                  <a:lnTo>
                    <a:pt x="183641" y="85343"/>
                  </a:lnTo>
                  <a:lnTo>
                    <a:pt x="12953" y="0"/>
                  </a:lnTo>
                  <a:lnTo>
                    <a:pt x="0" y="25908"/>
                  </a:lnTo>
                  <a:lnTo>
                    <a:pt x="257555" y="153923"/>
                  </a:lnTo>
                  <a:lnTo>
                    <a:pt x="304316" y="176730"/>
                  </a:lnTo>
                  <a:lnTo>
                    <a:pt x="307602" y="178307"/>
                  </a:lnTo>
                  <a:lnTo>
                    <a:pt x="374115" y="178307"/>
                  </a:lnTo>
                  <a:close/>
                </a:path>
              </a:pathLst>
            </a:custGeom>
            <a:solidFill>
              <a:srgbClr val="FF2BD8"/>
            </a:solidFill>
          </p:spPr>
          <p:txBody>
            <a:bodyPr wrap="square" lIns="0" tIns="0" rIns="0" bIns="0" rtlCol="0"/>
            <a:lstStyle/>
            <a:p>
              <a:endParaRPr sz="1485"/>
            </a:p>
          </p:txBody>
        </p:sp>
        <p:pic>
          <p:nvPicPr>
            <p:cNvPr id="16" name="object 7">
              <a:extLst>
                <a:ext uri="{FF2B5EF4-FFF2-40B4-BE49-F238E27FC236}">
                  <a16:creationId xmlns:a16="http://schemas.microsoft.com/office/drawing/2014/main" id="{A487AE46-CB39-4F17-A03F-AC1E5647A08D}"/>
                </a:ext>
              </a:extLst>
            </p:cNvPr>
            <p:cNvPicPr/>
            <p:nvPr/>
          </p:nvPicPr>
          <p:blipFill>
            <a:blip r:embed="rId3" cstate="print"/>
            <a:stretch>
              <a:fillRect/>
            </a:stretch>
          </p:blipFill>
          <p:spPr>
            <a:xfrm>
              <a:off x="2211265" y="3394709"/>
              <a:ext cx="5609492" cy="979170"/>
            </a:xfrm>
            <a:prstGeom prst="rect">
              <a:avLst/>
            </a:prstGeom>
          </p:spPr>
        </p:pic>
        <p:sp>
          <p:nvSpPr>
            <p:cNvPr id="17" name="object 8">
              <a:extLst>
                <a:ext uri="{FF2B5EF4-FFF2-40B4-BE49-F238E27FC236}">
                  <a16:creationId xmlns:a16="http://schemas.microsoft.com/office/drawing/2014/main" id="{974F630A-34A1-405A-AB48-877BBD3D39E7}"/>
                </a:ext>
              </a:extLst>
            </p:cNvPr>
            <p:cNvSpPr/>
            <p:nvPr/>
          </p:nvSpPr>
          <p:spPr>
            <a:xfrm>
              <a:off x="3438906" y="3394709"/>
              <a:ext cx="3800475" cy="979805"/>
            </a:xfrm>
            <a:custGeom>
              <a:avLst/>
              <a:gdLst/>
              <a:ahLst/>
              <a:cxnLst/>
              <a:rect l="l" t="t" r="r" b="b"/>
              <a:pathLst>
                <a:path w="3800475" h="979804">
                  <a:moveTo>
                    <a:pt x="3121495" y="979182"/>
                  </a:moveTo>
                  <a:lnTo>
                    <a:pt x="3065234" y="978458"/>
                  </a:lnTo>
                  <a:lnTo>
                    <a:pt x="3014815" y="977722"/>
                  </a:lnTo>
                  <a:lnTo>
                    <a:pt x="2964345" y="976884"/>
                  </a:lnTo>
                  <a:lnTo>
                    <a:pt x="2913837" y="975931"/>
                  </a:lnTo>
                  <a:lnTo>
                    <a:pt x="2863304" y="974852"/>
                  </a:lnTo>
                  <a:lnTo>
                    <a:pt x="2812745" y="973632"/>
                  </a:lnTo>
                  <a:lnTo>
                    <a:pt x="2762161" y="972261"/>
                  </a:lnTo>
                  <a:lnTo>
                    <a:pt x="2711564" y="970737"/>
                  </a:lnTo>
                  <a:lnTo>
                    <a:pt x="2660967" y="969022"/>
                  </a:lnTo>
                  <a:lnTo>
                    <a:pt x="2610358" y="967130"/>
                  </a:lnTo>
                  <a:lnTo>
                    <a:pt x="2559761" y="965034"/>
                  </a:lnTo>
                  <a:lnTo>
                    <a:pt x="2509177" y="962710"/>
                  </a:lnTo>
                  <a:lnTo>
                    <a:pt x="2458605" y="960183"/>
                  </a:lnTo>
                  <a:lnTo>
                    <a:pt x="2408047" y="957402"/>
                  </a:lnTo>
                  <a:lnTo>
                    <a:pt x="2357526" y="954366"/>
                  </a:lnTo>
                  <a:lnTo>
                    <a:pt x="2307044" y="951077"/>
                  </a:lnTo>
                  <a:lnTo>
                    <a:pt x="2256599" y="947508"/>
                  </a:lnTo>
                  <a:lnTo>
                    <a:pt x="2206193" y="943660"/>
                  </a:lnTo>
                  <a:lnTo>
                    <a:pt x="2155850" y="939495"/>
                  </a:lnTo>
                  <a:lnTo>
                    <a:pt x="2105558" y="935024"/>
                  </a:lnTo>
                  <a:lnTo>
                    <a:pt x="2055329" y="930224"/>
                  </a:lnTo>
                  <a:lnTo>
                    <a:pt x="2005177" y="925093"/>
                  </a:lnTo>
                  <a:lnTo>
                    <a:pt x="1955101" y="919594"/>
                  </a:lnTo>
                  <a:lnTo>
                    <a:pt x="1905101" y="913752"/>
                  </a:lnTo>
                  <a:lnTo>
                    <a:pt x="1855203" y="907516"/>
                  </a:lnTo>
                  <a:lnTo>
                    <a:pt x="1805381" y="900899"/>
                  </a:lnTo>
                  <a:lnTo>
                    <a:pt x="1755673" y="893889"/>
                  </a:lnTo>
                  <a:lnTo>
                    <a:pt x="1706067" y="886447"/>
                  </a:lnTo>
                  <a:lnTo>
                    <a:pt x="1656588" y="878586"/>
                  </a:lnTo>
                  <a:lnTo>
                    <a:pt x="1597152" y="868680"/>
                  </a:lnTo>
                  <a:lnTo>
                    <a:pt x="1537716" y="857250"/>
                  </a:lnTo>
                  <a:lnTo>
                    <a:pt x="1486852" y="847255"/>
                  </a:lnTo>
                  <a:lnTo>
                    <a:pt x="1436255" y="836599"/>
                  </a:lnTo>
                  <a:lnTo>
                    <a:pt x="1385887" y="825334"/>
                  </a:lnTo>
                  <a:lnTo>
                    <a:pt x="1335760" y="813447"/>
                  </a:lnTo>
                  <a:lnTo>
                    <a:pt x="1285849" y="800963"/>
                  </a:lnTo>
                  <a:lnTo>
                    <a:pt x="1236167" y="787908"/>
                  </a:lnTo>
                  <a:lnTo>
                    <a:pt x="1186700" y="774268"/>
                  </a:lnTo>
                  <a:lnTo>
                    <a:pt x="1137424" y="760082"/>
                  </a:lnTo>
                  <a:lnTo>
                    <a:pt x="1088351" y="745350"/>
                  </a:lnTo>
                  <a:lnTo>
                    <a:pt x="1039456" y="730097"/>
                  </a:lnTo>
                  <a:lnTo>
                    <a:pt x="990752" y="714324"/>
                  </a:lnTo>
                  <a:lnTo>
                    <a:pt x="942213" y="698055"/>
                  </a:lnTo>
                  <a:lnTo>
                    <a:pt x="893851" y="681304"/>
                  </a:lnTo>
                  <a:lnTo>
                    <a:pt x="845642" y="664095"/>
                  </a:lnTo>
                  <a:lnTo>
                    <a:pt x="797572" y="646417"/>
                  </a:lnTo>
                  <a:lnTo>
                    <a:pt x="749655" y="628294"/>
                  </a:lnTo>
                  <a:lnTo>
                    <a:pt x="701865" y="609752"/>
                  </a:lnTo>
                  <a:lnTo>
                    <a:pt x="654215" y="590791"/>
                  </a:lnTo>
                  <a:lnTo>
                    <a:pt x="606666" y="571436"/>
                  </a:lnTo>
                  <a:lnTo>
                    <a:pt x="559244" y="551688"/>
                  </a:lnTo>
                  <a:lnTo>
                    <a:pt x="511924" y="531583"/>
                  </a:lnTo>
                  <a:lnTo>
                    <a:pt x="464693" y="511111"/>
                  </a:lnTo>
                  <a:lnTo>
                    <a:pt x="417550" y="490308"/>
                  </a:lnTo>
                  <a:lnTo>
                    <a:pt x="370497" y="469163"/>
                  </a:lnTo>
                  <a:lnTo>
                    <a:pt x="323519" y="447713"/>
                  </a:lnTo>
                  <a:lnTo>
                    <a:pt x="276606" y="425958"/>
                  </a:lnTo>
                  <a:lnTo>
                    <a:pt x="185928" y="383286"/>
                  </a:lnTo>
                  <a:lnTo>
                    <a:pt x="135394" y="359232"/>
                  </a:lnTo>
                  <a:lnTo>
                    <a:pt x="160020" y="307848"/>
                  </a:lnTo>
                  <a:lnTo>
                    <a:pt x="0" y="310896"/>
                  </a:lnTo>
                  <a:lnTo>
                    <a:pt x="98298" y="436626"/>
                  </a:lnTo>
                  <a:lnTo>
                    <a:pt x="109728" y="412788"/>
                  </a:lnTo>
                  <a:lnTo>
                    <a:pt x="123012" y="385051"/>
                  </a:lnTo>
                  <a:lnTo>
                    <a:pt x="173736" y="409194"/>
                  </a:lnTo>
                  <a:lnTo>
                    <a:pt x="264414" y="451866"/>
                  </a:lnTo>
                  <a:lnTo>
                    <a:pt x="310210" y="473075"/>
                  </a:lnTo>
                  <a:lnTo>
                    <a:pt x="355993" y="493979"/>
                  </a:lnTo>
                  <a:lnTo>
                    <a:pt x="401751" y="514540"/>
                  </a:lnTo>
                  <a:lnTo>
                    <a:pt x="447522" y="534771"/>
                  </a:lnTo>
                  <a:lnTo>
                    <a:pt x="493306" y="554672"/>
                  </a:lnTo>
                  <a:lnTo>
                    <a:pt x="539115" y="574205"/>
                  </a:lnTo>
                  <a:lnTo>
                    <a:pt x="584974" y="593369"/>
                  </a:lnTo>
                  <a:lnTo>
                    <a:pt x="630885" y="612178"/>
                  </a:lnTo>
                  <a:lnTo>
                    <a:pt x="676871" y="630593"/>
                  </a:lnTo>
                  <a:lnTo>
                    <a:pt x="722947" y="648614"/>
                  </a:lnTo>
                  <a:lnTo>
                    <a:pt x="769112" y="666229"/>
                  </a:lnTo>
                  <a:lnTo>
                    <a:pt x="815390" y="683437"/>
                  </a:lnTo>
                  <a:lnTo>
                    <a:pt x="861796" y="700227"/>
                  </a:lnTo>
                  <a:lnTo>
                    <a:pt x="908342" y="716584"/>
                  </a:lnTo>
                  <a:lnTo>
                    <a:pt x="955040" y="732485"/>
                  </a:lnTo>
                  <a:lnTo>
                    <a:pt x="1001903" y="747953"/>
                  </a:lnTo>
                  <a:lnTo>
                    <a:pt x="1048943" y="762952"/>
                  </a:lnTo>
                  <a:lnTo>
                    <a:pt x="1096187" y="777481"/>
                  </a:lnTo>
                  <a:lnTo>
                    <a:pt x="1143635" y="791527"/>
                  </a:lnTo>
                  <a:lnTo>
                    <a:pt x="1191310" y="805091"/>
                  </a:lnTo>
                  <a:lnTo>
                    <a:pt x="1239215" y="818146"/>
                  </a:lnTo>
                  <a:lnTo>
                    <a:pt x="1287373" y="830694"/>
                  </a:lnTo>
                  <a:lnTo>
                    <a:pt x="1335786" y="842721"/>
                  </a:lnTo>
                  <a:lnTo>
                    <a:pt x="1384490" y="854227"/>
                  </a:lnTo>
                  <a:lnTo>
                    <a:pt x="1433474" y="865187"/>
                  </a:lnTo>
                  <a:lnTo>
                    <a:pt x="1482763" y="875601"/>
                  </a:lnTo>
                  <a:lnTo>
                    <a:pt x="1532382" y="885444"/>
                  </a:lnTo>
                  <a:lnTo>
                    <a:pt x="1591818" y="896112"/>
                  </a:lnTo>
                  <a:lnTo>
                    <a:pt x="1652016" y="906780"/>
                  </a:lnTo>
                  <a:lnTo>
                    <a:pt x="1701749" y="914654"/>
                  </a:lnTo>
                  <a:lnTo>
                    <a:pt x="1751584" y="922083"/>
                  </a:lnTo>
                  <a:lnTo>
                    <a:pt x="1801507" y="929106"/>
                  </a:lnTo>
                  <a:lnTo>
                    <a:pt x="1851507" y="935736"/>
                  </a:lnTo>
                  <a:lnTo>
                    <a:pt x="1901596" y="941959"/>
                  </a:lnTo>
                  <a:lnTo>
                    <a:pt x="1951748" y="947813"/>
                  </a:lnTo>
                  <a:lnTo>
                    <a:pt x="2001977" y="953300"/>
                  </a:lnTo>
                  <a:lnTo>
                    <a:pt x="2052256" y="958443"/>
                  </a:lnTo>
                  <a:lnTo>
                    <a:pt x="2102612" y="963244"/>
                  </a:lnTo>
                  <a:lnTo>
                    <a:pt x="2153018" y="967714"/>
                  </a:lnTo>
                  <a:lnTo>
                    <a:pt x="2203462" y="971880"/>
                  </a:lnTo>
                  <a:lnTo>
                    <a:pt x="2253958" y="975741"/>
                  </a:lnTo>
                  <a:lnTo>
                    <a:pt x="2302522" y="979182"/>
                  </a:lnTo>
                  <a:lnTo>
                    <a:pt x="3121495" y="979182"/>
                  </a:lnTo>
                  <a:close/>
                </a:path>
                <a:path w="3800475" h="979804">
                  <a:moveTo>
                    <a:pt x="3800094" y="520446"/>
                  </a:moveTo>
                  <a:lnTo>
                    <a:pt x="3657600" y="448818"/>
                  </a:lnTo>
                  <a:lnTo>
                    <a:pt x="3657600" y="505968"/>
                  </a:lnTo>
                  <a:lnTo>
                    <a:pt x="3518916" y="505968"/>
                  </a:lnTo>
                  <a:lnTo>
                    <a:pt x="3378708" y="505206"/>
                  </a:lnTo>
                  <a:lnTo>
                    <a:pt x="3327946" y="504786"/>
                  </a:lnTo>
                  <a:lnTo>
                    <a:pt x="3277120" y="504342"/>
                  </a:lnTo>
                  <a:lnTo>
                    <a:pt x="3226231" y="503847"/>
                  </a:lnTo>
                  <a:lnTo>
                    <a:pt x="3175292" y="503288"/>
                  </a:lnTo>
                  <a:lnTo>
                    <a:pt x="3124289" y="502653"/>
                  </a:lnTo>
                  <a:lnTo>
                    <a:pt x="3073247" y="501929"/>
                  </a:lnTo>
                  <a:lnTo>
                    <a:pt x="3022168" y="501091"/>
                  </a:lnTo>
                  <a:lnTo>
                    <a:pt x="2971063" y="500138"/>
                  </a:lnTo>
                  <a:lnTo>
                    <a:pt x="2919920" y="499046"/>
                  </a:lnTo>
                  <a:lnTo>
                    <a:pt x="2868765" y="497789"/>
                  </a:lnTo>
                  <a:lnTo>
                    <a:pt x="2817584" y="496379"/>
                  </a:lnTo>
                  <a:lnTo>
                    <a:pt x="2766390" y="494779"/>
                  </a:lnTo>
                  <a:lnTo>
                    <a:pt x="2715196" y="492988"/>
                  </a:lnTo>
                  <a:lnTo>
                    <a:pt x="2664015" y="490982"/>
                  </a:lnTo>
                  <a:lnTo>
                    <a:pt x="2615717" y="488899"/>
                  </a:lnTo>
                  <a:lnTo>
                    <a:pt x="2564600" y="486435"/>
                  </a:lnTo>
                  <a:lnTo>
                    <a:pt x="2513507" y="483730"/>
                  </a:lnTo>
                  <a:lnTo>
                    <a:pt x="2462441" y="480745"/>
                  </a:lnTo>
                  <a:lnTo>
                    <a:pt x="2411412" y="477481"/>
                  </a:lnTo>
                  <a:lnTo>
                    <a:pt x="2360422" y="473913"/>
                  </a:lnTo>
                  <a:lnTo>
                    <a:pt x="2309495" y="470039"/>
                  </a:lnTo>
                  <a:lnTo>
                    <a:pt x="2258618" y="465823"/>
                  </a:lnTo>
                  <a:lnTo>
                    <a:pt x="2207806" y="461276"/>
                  </a:lnTo>
                  <a:lnTo>
                    <a:pt x="2157069" y="456361"/>
                  </a:lnTo>
                  <a:lnTo>
                    <a:pt x="2106422" y="451078"/>
                  </a:lnTo>
                  <a:lnTo>
                    <a:pt x="2055863" y="445401"/>
                  </a:lnTo>
                  <a:lnTo>
                    <a:pt x="2005406" y="439318"/>
                  </a:lnTo>
                  <a:lnTo>
                    <a:pt x="1955050" y="432816"/>
                  </a:lnTo>
                  <a:lnTo>
                    <a:pt x="1904822" y="425881"/>
                  </a:lnTo>
                  <a:lnTo>
                    <a:pt x="1854708" y="418503"/>
                  </a:lnTo>
                  <a:lnTo>
                    <a:pt x="1804720" y="410667"/>
                  </a:lnTo>
                  <a:lnTo>
                    <a:pt x="1754886" y="402336"/>
                  </a:lnTo>
                  <a:lnTo>
                    <a:pt x="1698498" y="392430"/>
                  </a:lnTo>
                  <a:lnTo>
                    <a:pt x="1642110" y="381000"/>
                  </a:lnTo>
                  <a:lnTo>
                    <a:pt x="1591627" y="370547"/>
                  </a:lnTo>
                  <a:lnTo>
                    <a:pt x="1541437" y="359410"/>
                  </a:lnTo>
                  <a:lnTo>
                    <a:pt x="1491526" y="347573"/>
                  </a:lnTo>
                  <a:lnTo>
                    <a:pt x="1441869" y="335089"/>
                  </a:lnTo>
                  <a:lnTo>
                    <a:pt x="1392478" y="321945"/>
                  </a:lnTo>
                  <a:lnTo>
                    <a:pt x="1343329" y="308178"/>
                  </a:lnTo>
                  <a:lnTo>
                    <a:pt x="1294422" y="293801"/>
                  </a:lnTo>
                  <a:lnTo>
                    <a:pt x="1245743" y="278841"/>
                  </a:lnTo>
                  <a:lnTo>
                    <a:pt x="1197279" y="263283"/>
                  </a:lnTo>
                  <a:lnTo>
                    <a:pt x="1149032" y="247180"/>
                  </a:lnTo>
                  <a:lnTo>
                    <a:pt x="1100988" y="230530"/>
                  </a:lnTo>
                  <a:lnTo>
                    <a:pt x="1053122" y="213347"/>
                  </a:lnTo>
                  <a:lnTo>
                    <a:pt x="1005446" y="195656"/>
                  </a:lnTo>
                  <a:lnTo>
                    <a:pt x="957948" y="177469"/>
                  </a:lnTo>
                  <a:lnTo>
                    <a:pt x="910615" y="158800"/>
                  </a:lnTo>
                  <a:lnTo>
                    <a:pt x="863434" y="139687"/>
                  </a:lnTo>
                  <a:lnTo>
                    <a:pt x="816394" y="120129"/>
                  </a:lnTo>
                  <a:lnTo>
                    <a:pt x="769493" y="100139"/>
                  </a:lnTo>
                  <a:lnTo>
                    <a:pt x="722718" y="79743"/>
                  </a:lnTo>
                  <a:lnTo>
                    <a:pt x="676059" y="58953"/>
                  </a:lnTo>
                  <a:lnTo>
                    <a:pt x="629513" y="37782"/>
                  </a:lnTo>
                  <a:lnTo>
                    <a:pt x="583069" y="16256"/>
                  </a:lnTo>
                  <a:lnTo>
                    <a:pt x="548601" y="0"/>
                  </a:lnTo>
                  <a:lnTo>
                    <a:pt x="482092" y="0"/>
                  </a:lnTo>
                  <a:lnTo>
                    <a:pt x="525564" y="20878"/>
                  </a:lnTo>
                  <a:lnTo>
                    <a:pt x="572312" y="42951"/>
                  </a:lnTo>
                  <a:lnTo>
                    <a:pt x="619099" y="64643"/>
                  </a:lnTo>
                  <a:lnTo>
                    <a:pt x="665911" y="85928"/>
                  </a:lnTo>
                  <a:lnTo>
                    <a:pt x="712787" y="106819"/>
                  </a:lnTo>
                  <a:lnTo>
                    <a:pt x="759739" y="127279"/>
                  </a:lnTo>
                  <a:lnTo>
                    <a:pt x="806767" y="147307"/>
                  </a:lnTo>
                  <a:lnTo>
                    <a:pt x="853909" y="166878"/>
                  </a:lnTo>
                  <a:lnTo>
                    <a:pt x="901179" y="186004"/>
                  </a:lnTo>
                  <a:lnTo>
                    <a:pt x="948575" y="204647"/>
                  </a:lnTo>
                  <a:lnTo>
                    <a:pt x="996137" y="222808"/>
                  </a:lnTo>
                  <a:lnTo>
                    <a:pt x="1043863" y="240487"/>
                  </a:lnTo>
                  <a:lnTo>
                    <a:pt x="1091780" y="257644"/>
                  </a:lnTo>
                  <a:lnTo>
                    <a:pt x="1139901" y="274281"/>
                  </a:lnTo>
                  <a:lnTo>
                    <a:pt x="1188250" y="290372"/>
                  </a:lnTo>
                  <a:lnTo>
                    <a:pt x="1236827" y="305930"/>
                  </a:lnTo>
                  <a:lnTo>
                    <a:pt x="1285659" y="320929"/>
                  </a:lnTo>
                  <a:lnTo>
                    <a:pt x="1334770" y="335356"/>
                  </a:lnTo>
                  <a:lnTo>
                    <a:pt x="1384160" y="349199"/>
                  </a:lnTo>
                  <a:lnTo>
                    <a:pt x="1433855" y="362445"/>
                  </a:lnTo>
                  <a:lnTo>
                    <a:pt x="1483868" y="375069"/>
                  </a:lnTo>
                  <a:lnTo>
                    <a:pt x="1534223" y="387083"/>
                  </a:lnTo>
                  <a:lnTo>
                    <a:pt x="1584934" y="398462"/>
                  </a:lnTo>
                  <a:lnTo>
                    <a:pt x="1636014" y="409194"/>
                  </a:lnTo>
                  <a:lnTo>
                    <a:pt x="1692402" y="419862"/>
                  </a:lnTo>
                  <a:lnTo>
                    <a:pt x="1749552" y="430530"/>
                  </a:lnTo>
                  <a:lnTo>
                    <a:pt x="1799704" y="438861"/>
                  </a:lnTo>
                  <a:lnTo>
                    <a:pt x="1849970" y="446697"/>
                  </a:lnTo>
                  <a:lnTo>
                    <a:pt x="1900339" y="454075"/>
                  </a:lnTo>
                  <a:lnTo>
                    <a:pt x="1950808" y="461010"/>
                  </a:lnTo>
                  <a:lnTo>
                    <a:pt x="2001354" y="467499"/>
                  </a:lnTo>
                  <a:lnTo>
                    <a:pt x="2051989" y="473583"/>
                  </a:lnTo>
                  <a:lnTo>
                    <a:pt x="2102713" y="479259"/>
                  </a:lnTo>
                  <a:lnTo>
                    <a:pt x="2153488" y="484543"/>
                  </a:lnTo>
                  <a:lnTo>
                    <a:pt x="2204339" y="489458"/>
                  </a:lnTo>
                  <a:lnTo>
                    <a:pt x="2255253" y="494017"/>
                  </a:lnTo>
                  <a:lnTo>
                    <a:pt x="2306218" y="498233"/>
                  </a:lnTo>
                  <a:lnTo>
                    <a:pt x="2357234" y="502107"/>
                  </a:lnTo>
                  <a:lnTo>
                    <a:pt x="2408288" y="505688"/>
                  </a:lnTo>
                  <a:lnTo>
                    <a:pt x="2459393" y="508965"/>
                  </a:lnTo>
                  <a:lnTo>
                    <a:pt x="2510510" y="511949"/>
                  </a:lnTo>
                  <a:lnTo>
                    <a:pt x="2561666" y="514680"/>
                  </a:lnTo>
                  <a:lnTo>
                    <a:pt x="2612834" y="517144"/>
                  </a:lnTo>
                  <a:lnTo>
                    <a:pt x="2666847" y="519493"/>
                  </a:lnTo>
                  <a:lnTo>
                    <a:pt x="2717977" y="521487"/>
                  </a:lnTo>
                  <a:lnTo>
                    <a:pt x="2769108" y="523278"/>
                  </a:lnTo>
                  <a:lnTo>
                    <a:pt x="2820225" y="524878"/>
                  </a:lnTo>
                  <a:lnTo>
                    <a:pt x="2871317" y="526313"/>
                  </a:lnTo>
                  <a:lnTo>
                    <a:pt x="2922384" y="527570"/>
                  </a:lnTo>
                  <a:lnTo>
                    <a:pt x="2973425" y="528688"/>
                  </a:lnTo>
                  <a:lnTo>
                    <a:pt x="3024403" y="529678"/>
                  </a:lnTo>
                  <a:lnTo>
                    <a:pt x="3075343" y="530542"/>
                  </a:lnTo>
                  <a:lnTo>
                    <a:pt x="3126232" y="531317"/>
                  </a:lnTo>
                  <a:lnTo>
                    <a:pt x="3177044" y="532003"/>
                  </a:lnTo>
                  <a:lnTo>
                    <a:pt x="3227781" y="532612"/>
                  </a:lnTo>
                  <a:lnTo>
                    <a:pt x="3278428" y="533171"/>
                  </a:lnTo>
                  <a:lnTo>
                    <a:pt x="3378708" y="534162"/>
                  </a:lnTo>
                  <a:lnTo>
                    <a:pt x="3518916" y="534162"/>
                  </a:lnTo>
                  <a:lnTo>
                    <a:pt x="3657600" y="534860"/>
                  </a:lnTo>
                  <a:lnTo>
                    <a:pt x="3657600" y="592074"/>
                  </a:lnTo>
                  <a:lnTo>
                    <a:pt x="3672078" y="584796"/>
                  </a:lnTo>
                  <a:lnTo>
                    <a:pt x="3800094" y="520446"/>
                  </a:lnTo>
                  <a:close/>
                </a:path>
              </a:pathLst>
            </a:custGeom>
            <a:solidFill>
              <a:srgbClr val="FF2BD8"/>
            </a:solidFill>
          </p:spPr>
          <p:txBody>
            <a:bodyPr wrap="square" lIns="0" tIns="0" rIns="0" bIns="0" rtlCol="0"/>
            <a:lstStyle/>
            <a:p>
              <a:endParaRPr sz="1485"/>
            </a:p>
          </p:txBody>
        </p:sp>
      </p:grpSp>
      <p:grpSp>
        <p:nvGrpSpPr>
          <p:cNvPr id="18" name="object 11">
            <a:extLst>
              <a:ext uri="{FF2B5EF4-FFF2-40B4-BE49-F238E27FC236}">
                <a16:creationId xmlns:a16="http://schemas.microsoft.com/office/drawing/2014/main" id="{1CAFD1AC-BED2-42CA-A56E-B523F927CCA5}"/>
              </a:ext>
            </a:extLst>
          </p:cNvPr>
          <p:cNvGrpSpPr/>
          <p:nvPr/>
        </p:nvGrpSpPr>
        <p:grpSpPr>
          <a:xfrm>
            <a:off x="5361901" y="4345420"/>
            <a:ext cx="4316972" cy="878538"/>
            <a:chOff x="2211265" y="4373879"/>
            <a:chExt cx="5609590" cy="1064895"/>
          </a:xfrm>
        </p:grpSpPr>
        <p:pic>
          <p:nvPicPr>
            <p:cNvPr id="19" name="object 12">
              <a:extLst>
                <a:ext uri="{FF2B5EF4-FFF2-40B4-BE49-F238E27FC236}">
                  <a16:creationId xmlns:a16="http://schemas.microsoft.com/office/drawing/2014/main" id="{51F53AD2-3975-4004-B222-9059F19259A3}"/>
                </a:ext>
              </a:extLst>
            </p:cNvPr>
            <p:cNvPicPr/>
            <p:nvPr/>
          </p:nvPicPr>
          <p:blipFill>
            <a:blip r:embed="rId4" cstate="print"/>
            <a:stretch>
              <a:fillRect/>
            </a:stretch>
          </p:blipFill>
          <p:spPr>
            <a:xfrm>
              <a:off x="2211265" y="4373879"/>
              <a:ext cx="5609492" cy="979170"/>
            </a:xfrm>
            <a:prstGeom prst="rect">
              <a:avLst/>
            </a:prstGeom>
          </p:spPr>
        </p:pic>
        <p:sp>
          <p:nvSpPr>
            <p:cNvPr id="20" name="object 13">
              <a:extLst>
                <a:ext uri="{FF2B5EF4-FFF2-40B4-BE49-F238E27FC236}">
                  <a16:creationId xmlns:a16="http://schemas.microsoft.com/office/drawing/2014/main" id="{104E61D7-D125-429E-BC9A-8FD6165E95F6}"/>
                </a:ext>
              </a:extLst>
            </p:cNvPr>
            <p:cNvSpPr/>
            <p:nvPr/>
          </p:nvSpPr>
          <p:spPr>
            <a:xfrm>
              <a:off x="5741432" y="4373880"/>
              <a:ext cx="1507490" cy="32384"/>
            </a:xfrm>
            <a:custGeom>
              <a:avLst/>
              <a:gdLst/>
              <a:ahLst/>
              <a:cxnLst/>
              <a:rect l="l" t="t" r="r" b="b"/>
              <a:pathLst>
                <a:path w="1507490" h="32385">
                  <a:moveTo>
                    <a:pt x="1507473" y="32003"/>
                  </a:moveTo>
                  <a:lnTo>
                    <a:pt x="1507473" y="3047"/>
                  </a:lnTo>
                  <a:lnTo>
                    <a:pt x="1211055" y="3047"/>
                  </a:lnTo>
                  <a:lnTo>
                    <a:pt x="1063989" y="2285"/>
                  </a:lnTo>
                  <a:lnTo>
                    <a:pt x="818976" y="0"/>
                  </a:lnTo>
                  <a:lnTo>
                    <a:pt x="0" y="0"/>
                  </a:lnTo>
                  <a:lnTo>
                    <a:pt x="52550" y="3438"/>
                  </a:lnTo>
                  <a:lnTo>
                    <a:pt x="153780" y="9261"/>
                  </a:lnTo>
                  <a:lnTo>
                    <a:pt x="255094" y="14136"/>
                  </a:lnTo>
                  <a:lnTo>
                    <a:pt x="356452" y="18166"/>
                  </a:lnTo>
                  <a:lnTo>
                    <a:pt x="457817" y="21452"/>
                  </a:lnTo>
                  <a:lnTo>
                    <a:pt x="559149" y="24095"/>
                  </a:lnTo>
                  <a:lnTo>
                    <a:pt x="660412" y="26199"/>
                  </a:lnTo>
                  <a:lnTo>
                    <a:pt x="812089" y="28563"/>
                  </a:lnTo>
                  <a:lnTo>
                    <a:pt x="1063989" y="31241"/>
                  </a:lnTo>
                  <a:lnTo>
                    <a:pt x="1211055" y="31241"/>
                  </a:lnTo>
                  <a:lnTo>
                    <a:pt x="1507473" y="32003"/>
                  </a:lnTo>
                  <a:close/>
                </a:path>
              </a:pathLst>
            </a:custGeom>
            <a:solidFill>
              <a:srgbClr val="FF2BD8"/>
            </a:solidFill>
          </p:spPr>
          <p:txBody>
            <a:bodyPr wrap="square" lIns="0" tIns="0" rIns="0" bIns="0" rtlCol="0"/>
            <a:lstStyle/>
            <a:p>
              <a:endParaRPr sz="1485"/>
            </a:p>
          </p:txBody>
        </p:sp>
        <p:pic>
          <p:nvPicPr>
            <p:cNvPr id="21" name="object 14">
              <a:extLst>
                <a:ext uri="{FF2B5EF4-FFF2-40B4-BE49-F238E27FC236}">
                  <a16:creationId xmlns:a16="http://schemas.microsoft.com/office/drawing/2014/main" id="{85DE8AFA-D558-4151-9114-F29D45A1F3E0}"/>
                </a:ext>
              </a:extLst>
            </p:cNvPr>
            <p:cNvPicPr/>
            <p:nvPr/>
          </p:nvPicPr>
          <p:blipFill>
            <a:blip r:embed="rId5" cstate="print"/>
            <a:stretch>
              <a:fillRect/>
            </a:stretch>
          </p:blipFill>
          <p:spPr>
            <a:xfrm>
              <a:off x="2255226" y="5353049"/>
              <a:ext cx="606669" cy="85467"/>
            </a:xfrm>
            <a:prstGeom prst="rect">
              <a:avLst/>
            </a:prstGeom>
          </p:spPr>
        </p:pic>
      </p:grpSp>
    </p:spTree>
    <p:extLst>
      <p:ext uri="{BB962C8B-B14F-4D97-AF65-F5344CB8AC3E}">
        <p14:creationId xmlns:p14="http://schemas.microsoft.com/office/powerpoint/2010/main" val="3310226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66800" y="481545"/>
            <a:ext cx="5836738" cy="563333"/>
          </a:xfrm>
          <a:prstGeom prst="rect">
            <a:avLst/>
          </a:prstGeom>
        </p:spPr>
        <p:txBody>
          <a:bodyPr vert="horz" wrap="square" lIns="0" tIns="9245" rIns="0" bIns="0" rtlCol="0" anchor="ctr">
            <a:spAutoFit/>
          </a:bodyPr>
          <a:lstStyle/>
          <a:p>
            <a:pPr marL="9245">
              <a:spcBef>
                <a:spcPts val="73"/>
              </a:spcBef>
            </a:pPr>
            <a:r>
              <a:rPr spc="-3" dirty="0"/>
              <a:t>Home</a:t>
            </a:r>
            <a:r>
              <a:rPr spc="-73" dirty="0"/>
              <a:t> </a:t>
            </a:r>
            <a:r>
              <a:rPr dirty="0"/>
              <a:t>Applications</a:t>
            </a:r>
          </a:p>
        </p:txBody>
      </p:sp>
      <p:sp>
        <p:nvSpPr>
          <p:cNvPr id="3" name="object 3"/>
          <p:cNvSpPr txBox="1"/>
          <p:nvPr/>
        </p:nvSpPr>
        <p:spPr>
          <a:xfrm>
            <a:off x="572304" y="1551611"/>
            <a:ext cx="4703921" cy="4202791"/>
          </a:xfrm>
          <a:prstGeom prst="rect">
            <a:avLst/>
          </a:prstGeom>
        </p:spPr>
        <p:txBody>
          <a:bodyPr vert="horz" wrap="square" lIns="0" tIns="9245" rIns="0" bIns="0" rtlCol="0">
            <a:spAutoFit/>
          </a:bodyPr>
          <a:lstStyle/>
          <a:p>
            <a:pPr marL="292137" marR="3698" indent="-282893">
              <a:spcBef>
                <a:spcPts val="73"/>
              </a:spcBef>
              <a:buFont typeface="Arial" panose="020B0604020202020204" pitchFamily="34" charset="0"/>
              <a:buChar char="•"/>
            </a:pPr>
            <a:r>
              <a:rPr sz="2000" spc="-3" dirty="0">
                <a:latin typeface="Arial"/>
                <a:cs typeface="Arial"/>
              </a:rPr>
              <a:t>Homes contain many networked devices, e.g., computers,  TVs, connected to the Internet by cable, DSL, wireless,</a:t>
            </a:r>
            <a:r>
              <a:rPr sz="2000" spc="-11" dirty="0">
                <a:latin typeface="Arial"/>
                <a:cs typeface="Arial"/>
              </a:rPr>
              <a:t> </a:t>
            </a:r>
            <a:r>
              <a:rPr sz="2000" spc="-3" dirty="0">
                <a:latin typeface="Arial"/>
                <a:cs typeface="Arial"/>
              </a:rPr>
              <a:t>etc.</a:t>
            </a:r>
            <a:endParaRPr sz="2000" dirty="0">
              <a:latin typeface="Arial"/>
              <a:cs typeface="Arial"/>
            </a:endParaRPr>
          </a:p>
          <a:p>
            <a:pPr marL="292137" marR="88755" indent="-282893">
              <a:spcBef>
                <a:spcPts val="1310"/>
              </a:spcBef>
              <a:buFont typeface="Arial" panose="020B0604020202020204" pitchFamily="34" charset="0"/>
              <a:buChar char="•"/>
            </a:pPr>
            <a:r>
              <a:rPr sz="2000" spc="-3" dirty="0">
                <a:latin typeface="Arial"/>
                <a:cs typeface="Arial"/>
              </a:rPr>
              <a:t>Home users communicate, e.g., social networks, consume  content, e.g., video, and transact, e.g.,</a:t>
            </a:r>
            <a:r>
              <a:rPr sz="2000" spc="3" dirty="0">
                <a:latin typeface="Arial"/>
                <a:cs typeface="Arial"/>
              </a:rPr>
              <a:t> </a:t>
            </a:r>
            <a:r>
              <a:rPr sz="2000" spc="-3" dirty="0">
                <a:latin typeface="Arial"/>
                <a:cs typeface="Arial"/>
              </a:rPr>
              <a:t>auctions</a:t>
            </a:r>
            <a:endParaRPr lang="en-US" sz="2000" spc="-3" dirty="0">
              <a:latin typeface="Arial"/>
              <a:cs typeface="Arial"/>
            </a:endParaRPr>
          </a:p>
          <a:p>
            <a:pPr marL="669327" marR="88755" lvl="1" indent="-282893">
              <a:spcBef>
                <a:spcPts val="1310"/>
              </a:spcBef>
              <a:buFont typeface="Arial" panose="020B0604020202020204" pitchFamily="34" charset="0"/>
              <a:buChar char="•"/>
            </a:pPr>
            <a:r>
              <a:rPr lang="en-IN" sz="2000" spc="-3" dirty="0">
                <a:latin typeface="Arial"/>
                <a:cs typeface="Arial"/>
              </a:rPr>
              <a:t>Wikipedia, </a:t>
            </a:r>
            <a:r>
              <a:rPr lang="en-IN" sz="2000" spc="-3" dirty="0" err="1">
                <a:latin typeface="Arial"/>
                <a:cs typeface="Arial"/>
              </a:rPr>
              <a:t>facebook</a:t>
            </a:r>
            <a:r>
              <a:rPr lang="en-IN" sz="2000" spc="-3" dirty="0">
                <a:latin typeface="Arial"/>
                <a:cs typeface="Arial"/>
              </a:rPr>
              <a:t>, twitter, </a:t>
            </a:r>
            <a:r>
              <a:rPr lang="en-IN" sz="2000" spc="-3" dirty="0" err="1">
                <a:latin typeface="Arial"/>
                <a:cs typeface="Arial"/>
              </a:rPr>
              <a:t>sms</a:t>
            </a:r>
            <a:r>
              <a:rPr lang="en-IN" sz="2000" spc="-3" dirty="0">
                <a:latin typeface="Arial"/>
                <a:cs typeface="Arial"/>
              </a:rPr>
              <a:t>, IP television</a:t>
            </a:r>
            <a:endParaRPr lang="en-US" sz="2000" spc="-3" dirty="0">
              <a:latin typeface="Arial"/>
              <a:cs typeface="Arial"/>
            </a:endParaRPr>
          </a:p>
          <a:p>
            <a:pPr marL="292137" marR="514966" indent="-282893">
              <a:spcBef>
                <a:spcPts val="1310"/>
              </a:spcBef>
              <a:buFont typeface="Arial" panose="020B0604020202020204" pitchFamily="34" charset="0"/>
              <a:buChar char="•"/>
            </a:pPr>
            <a:r>
              <a:rPr sz="2000" spc="-3" dirty="0">
                <a:latin typeface="Arial"/>
                <a:cs typeface="Arial"/>
              </a:rPr>
              <a:t>Some application use the </a:t>
            </a:r>
            <a:r>
              <a:rPr sz="2000" u="heavy" spc="-3" dirty="0">
                <a:uFill>
                  <a:solidFill>
                    <a:srgbClr val="000000"/>
                  </a:solidFill>
                </a:uFill>
                <a:latin typeface="Arial"/>
                <a:cs typeface="Arial"/>
              </a:rPr>
              <a:t>peer-to-peer</a:t>
            </a:r>
            <a:r>
              <a:rPr sz="2000" spc="-3" dirty="0">
                <a:latin typeface="Arial"/>
                <a:cs typeface="Arial"/>
              </a:rPr>
              <a:t> model in which  there are no fixed clients and</a:t>
            </a:r>
            <a:r>
              <a:rPr sz="2000" spc="29" dirty="0">
                <a:latin typeface="Arial"/>
                <a:cs typeface="Arial"/>
              </a:rPr>
              <a:t> </a:t>
            </a:r>
            <a:r>
              <a:rPr sz="2000" spc="-3" dirty="0">
                <a:latin typeface="Arial"/>
                <a:cs typeface="Arial"/>
              </a:rPr>
              <a:t>servers:</a:t>
            </a:r>
            <a:endParaRPr sz="2000" dirty="0">
              <a:latin typeface="Arial"/>
              <a:cs typeface="Arial"/>
            </a:endParaRPr>
          </a:p>
        </p:txBody>
      </p:sp>
      <p:grpSp>
        <p:nvGrpSpPr>
          <p:cNvPr id="6" name="Group 5">
            <a:extLst>
              <a:ext uri="{FF2B5EF4-FFF2-40B4-BE49-F238E27FC236}">
                <a16:creationId xmlns:a16="http://schemas.microsoft.com/office/drawing/2014/main" id="{85570E22-4212-43A1-9CF9-029CE2C9698A}"/>
              </a:ext>
            </a:extLst>
          </p:cNvPr>
          <p:cNvGrpSpPr>
            <a:grpSpLocks noGrp="1" noUngrp="1" noChangeAspect="1"/>
          </p:cNvGrpSpPr>
          <p:nvPr/>
        </p:nvGrpSpPr>
        <p:grpSpPr>
          <a:xfrm>
            <a:off x="5292267" y="1834866"/>
            <a:ext cx="4259345" cy="4366613"/>
            <a:chOff x="685800" y="1673225"/>
            <a:chExt cx="7772400" cy="4117975"/>
          </a:xfrm>
        </p:grpSpPr>
        <p:pic>
          <p:nvPicPr>
            <p:cNvPr id="7" name="Picture 6" descr="01_Page_03.tif">
              <a:extLst>
                <a:ext uri="{FF2B5EF4-FFF2-40B4-BE49-F238E27FC236}">
                  <a16:creationId xmlns:a16="http://schemas.microsoft.com/office/drawing/2014/main" id="{82836C37-4E31-4E2D-84A6-125D61741259}"/>
                </a:ext>
              </a:extLst>
            </p:cNvPr>
            <p:cNvPicPr>
              <a:picLocks noRot="1" noChangeAspect="1" noMove="1" noResize="1"/>
            </p:cNvPicPr>
            <p:nvPr isPhoto="1"/>
          </p:nvPicPr>
          <p:blipFill>
            <a:blip r:embed="rId2" cstate="print">
              <a:lum/>
            </a:blip>
            <a:stretch>
              <a:fillRect/>
            </a:stretch>
          </p:blipFill>
          <p:spPr>
            <a:xfrm>
              <a:off x="685800" y="1673225"/>
              <a:ext cx="7772400" cy="3509963"/>
            </a:xfrm>
            <a:prstGeom prst="rect">
              <a:avLst/>
            </a:prstGeom>
            <a:noFill/>
            <a:ln>
              <a:noFill/>
            </a:ln>
          </p:spPr>
        </p:pic>
        <p:sp>
          <p:nvSpPr>
            <p:cNvPr id="8" name="Rectangle 7">
              <a:extLst>
                <a:ext uri="{FF2B5EF4-FFF2-40B4-BE49-F238E27FC236}">
                  <a16:creationId xmlns:a16="http://schemas.microsoft.com/office/drawing/2014/main" id="{D3328C75-372C-4D0F-83CA-B09D8C8328F5}"/>
                </a:ext>
              </a:extLst>
            </p:cNvPr>
            <p:cNvSpPr/>
            <p:nvPr/>
          </p:nvSpPr>
          <p:spPr>
            <a:xfrm>
              <a:off x="685800" y="5448300"/>
              <a:ext cx="7772400" cy="342900"/>
            </a:xfrm>
            <a:prstGeom prst="rect">
              <a:avLst/>
            </a:prstGeom>
            <a:noFill/>
            <a:ln>
              <a:noFill/>
            </a:ln>
          </p:spPr>
          <p:txBody>
            <a:bodyPr anchor="ctr">
              <a:noAutofit/>
            </a:bodyPr>
            <a:lstStyle/>
            <a:p>
              <a:pPr algn="ctr"/>
              <a:r>
                <a:rPr lang="en-US" sz="1650" dirty="0"/>
                <a:t>In a peer-to-peer system there are no fixed clients and servers.</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F0AB86-F59B-469A-B2E6-9F6A279A3120}"/>
              </a:ext>
            </a:extLst>
          </p:cNvPr>
          <p:cNvSpPr txBox="1"/>
          <p:nvPr/>
        </p:nvSpPr>
        <p:spPr>
          <a:xfrm>
            <a:off x="2406279" y="4816557"/>
            <a:ext cx="5005703" cy="346249"/>
          </a:xfrm>
          <a:prstGeom prst="rect">
            <a:avLst/>
          </a:prstGeom>
          <a:noFill/>
        </p:spPr>
        <p:txBody>
          <a:bodyPr wrap="square" rtlCol="0">
            <a:spAutoFit/>
          </a:bodyPr>
          <a:lstStyle/>
          <a:p>
            <a:pPr algn="ctr"/>
            <a:r>
              <a:rPr lang="en-US" sz="1650" dirty="0"/>
              <a:t>Some forms of e-commerce.</a:t>
            </a:r>
          </a:p>
        </p:txBody>
      </p:sp>
      <p:graphicFrame>
        <p:nvGraphicFramePr>
          <p:cNvPr id="3" name="Table 2">
            <a:extLst>
              <a:ext uri="{FF2B5EF4-FFF2-40B4-BE49-F238E27FC236}">
                <a16:creationId xmlns:a16="http://schemas.microsoft.com/office/drawing/2014/main" id="{25AEDFB3-B36F-4DD7-9615-6AA021801874}"/>
              </a:ext>
            </a:extLst>
          </p:cNvPr>
          <p:cNvGraphicFramePr>
            <a:graphicFrameLocks noGrp="1"/>
          </p:cNvGraphicFramePr>
          <p:nvPr/>
        </p:nvGraphicFramePr>
        <p:xfrm>
          <a:off x="2091953" y="2040871"/>
          <a:ext cx="5657850" cy="2510028"/>
        </p:xfrm>
        <a:graphic>
          <a:graphicData uri="http://schemas.openxmlformats.org/drawingml/2006/table">
            <a:tbl>
              <a:tblPr firstRow="1" bandRow="1">
                <a:tableStyleId>{5C22544A-7EE6-4342-B048-85BDC9FD1C3A}</a:tableStyleId>
              </a:tblPr>
              <a:tblGrid>
                <a:gridCol w="565785">
                  <a:extLst>
                    <a:ext uri="{9D8B030D-6E8A-4147-A177-3AD203B41FA5}">
                      <a16:colId xmlns:a16="http://schemas.microsoft.com/office/drawing/2014/main" val="20000"/>
                    </a:ext>
                  </a:extLst>
                </a:gridCol>
                <a:gridCol w="2388870">
                  <a:extLst>
                    <a:ext uri="{9D8B030D-6E8A-4147-A177-3AD203B41FA5}">
                      <a16:colId xmlns:a16="http://schemas.microsoft.com/office/drawing/2014/main" val="20001"/>
                    </a:ext>
                  </a:extLst>
                </a:gridCol>
                <a:gridCol w="2703195">
                  <a:extLst>
                    <a:ext uri="{9D8B030D-6E8A-4147-A177-3AD203B41FA5}">
                      <a16:colId xmlns:a16="http://schemas.microsoft.com/office/drawing/2014/main" val="20002"/>
                    </a:ext>
                  </a:extLst>
                </a:gridCol>
              </a:tblGrid>
              <a:tr h="301752">
                <a:tc>
                  <a:txBody>
                    <a:bodyPr/>
                    <a:lstStyle/>
                    <a:p>
                      <a:pPr algn="ctr" fontAlgn="b"/>
                      <a:r>
                        <a:rPr lang="en-US" sz="1500" b="1" i="0" u="none" strike="noStrike" dirty="0">
                          <a:solidFill>
                            <a:srgbClr val="000000"/>
                          </a:solidFill>
                          <a:latin typeface="Arial" pitchFamily="34" charset="0"/>
                          <a:cs typeface="Arial" pitchFamily="34" charset="0"/>
                        </a:rPr>
                        <a:t>Tag</a:t>
                      </a:r>
                    </a:p>
                  </a:txBody>
                  <a:tcPr marL="75438" marR="75438" marT="37719" marB="37719"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ctr" fontAlgn="b"/>
                      <a:r>
                        <a:rPr lang="en-US" sz="1500" b="1" i="0" u="none" strike="noStrike" dirty="0">
                          <a:solidFill>
                            <a:srgbClr val="000000"/>
                          </a:solidFill>
                          <a:latin typeface="Arial" pitchFamily="34" charset="0"/>
                          <a:cs typeface="Arial" pitchFamily="34" charset="0"/>
                        </a:rPr>
                        <a:t>Full name</a:t>
                      </a:r>
                    </a:p>
                  </a:txBody>
                  <a:tcPr marL="75438" marR="75438" marT="37719" marB="37719"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ctr" fontAlgn="b"/>
                      <a:r>
                        <a:rPr lang="en-US" sz="1500" b="1" i="0" u="none" strike="noStrike" dirty="0">
                          <a:solidFill>
                            <a:srgbClr val="000000"/>
                          </a:solidFill>
                          <a:latin typeface="Arial" pitchFamily="34" charset="0"/>
                          <a:cs typeface="Arial" pitchFamily="34" charset="0"/>
                        </a:rPr>
                        <a:t>Example</a:t>
                      </a:r>
                    </a:p>
                  </a:txBody>
                  <a:tcPr marL="75438" marR="75438" marT="37719" marB="37719"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0"/>
                  </a:ext>
                </a:extLst>
              </a:tr>
              <a:tr h="301752">
                <a:tc>
                  <a:txBody>
                    <a:bodyPr/>
                    <a:lstStyle/>
                    <a:p>
                      <a:pPr algn="l" fontAlgn="b"/>
                      <a:r>
                        <a:rPr lang="en-US" sz="1500" b="0" i="0" u="none" strike="noStrike" dirty="0">
                          <a:solidFill>
                            <a:srgbClr val="000000"/>
                          </a:solidFill>
                          <a:latin typeface="Arial" pitchFamily="34" charset="0"/>
                          <a:cs typeface="Arial" pitchFamily="34" charset="0"/>
                        </a:rPr>
                        <a:t>B2C</a:t>
                      </a:r>
                    </a:p>
                  </a:txBody>
                  <a:tcPr marL="75438" marR="75438" marT="37719" marB="37719"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500" b="0" i="0" u="none" strike="noStrike" dirty="0">
                          <a:solidFill>
                            <a:srgbClr val="000000"/>
                          </a:solidFill>
                          <a:latin typeface="Arial" pitchFamily="34" charset="0"/>
                          <a:cs typeface="Arial" pitchFamily="34" charset="0"/>
                        </a:rPr>
                        <a:t>Business-to-consumer</a:t>
                      </a:r>
                    </a:p>
                  </a:txBody>
                  <a:tcPr marL="75438" marR="75438" marT="37719" marB="37719"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500" b="0" i="0" u="none" strike="noStrike">
                          <a:solidFill>
                            <a:srgbClr val="000000"/>
                          </a:solidFill>
                          <a:latin typeface="Arial" pitchFamily="34" charset="0"/>
                          <a:cs typeface="Arial" pitchFamily="34" charset="0"/>
                        </a:rPr>
                        <a:t>Ordering books online</a:t>
                      </a:r>
                    </a:p>
                  </a:txBody>
                  <a:tcPr marL="75438" marR="75438" marT="37719" marB="37719"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1"/>
                  </a:ext>
                </a:extLst>
              </a:tr>
              <a:tr h="528066">
                <a:tc>
                  <a:txBody>
                    <a:bodyPr/>
                    <a:lstStyle/>
                    <a:p>
                      <a:pPr algn="l" fontAlgn="b"/>
                      <a:r>
                        <a:rPr lang="en-US" sz="1500" b="0" i="0" u="none" strike="noStrike" dirty="0">
                          <a:solidFill>
                            <a:srgbClr val="000000"/>
                          </a:solidFill>
                          <a:latin typeface="Arial" pitchFamily="34" charset="0"/>
                          <a:cs typeface="Arial" pitchFamily="34" charset="0"/>
                        </a:rPr>
                        <a:t>B2B</a:t>
                      </a:r>
                    </a:p>
                  </a:txBody>
                  <a:tcPr marL="75438" marR="75438" marT="37719" marB="37719"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500" b="0" i="0" u="none" strike="noStrike" dirty="0">
                          <a:solidFill>
                            <a:srgbClr val="000000"/>
                          </a:solidFill>
                          <a:latin typeface="Arial" pitchFamily="34" charset="0"/>
                          <a:cs typeface="Arial" pitchFamily="34" charset="0"/>
                        </a:rPr>
                        <a:t>Business-to-business</a:t>
                      </a:r>
                    </a:p>
                  </a:txBody>
                  <a:tcPr marL="75438" marR="75438" marT="37719" marB="37719"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500" b="0" i="0" u="none" strike="noStrike">
                          <a:solidFill>
                            <a:srgbClr val="000000"/>
                          </a:solidFill>
                          <a:latin typeface="Arial" pitchFamily="34" charset="0"/>
                          <a:cs typeface="Arial" pitchFamily="34" charset="0"/>
                        </a:rPr>
                        <a:t>Car manufacturer ordering tires from supplier</a:t>
                      </a:r>
                    </a:p>
                  </a:txBody>
                  <a:tcPr marL="75438" marR="75438" marT="37719" marB="37719"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2"/>
                  </a:ext>
                </a:extLst>
              </a:tr>
              <a:tr h="528066">
                <a:tc>
                  <a:txBody>
                    <a:bodyPr/>
                    <a:lstStyle/>
                    <a:p>
                      <a:pPr algn="l" fontAlgn="b"/>
                      <a:r>
                        <a:rPr lang="en-US" sz="1500" b="0" i="0" u="none" strike="noStrike">
                          <a:solidFill>
                            <a:srgbClr val="000000"/>
                          </a:solidFill>
                          <a:latin typeface="Arial" pitchFamily="34" charset="0"/>
                          <a:cs typeface="Arial" pitchFamily="34" charset="0"/>
                        </a:rPr>
                        <a:t>G2C</a:t>
                      </a:r>
                    </a:p>
                  </a:txBody>
                  <a:tcPr marL="75438" marR="75438" marT="37719" marB="37719"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500" b="0" i="0" u="none" strike="noStrike">
                          <a:solidFill>
                            <a:srgbClr val="000000"/>
                          </a:solidFill>
                          <a:latin typeface="Arial" pitchFamily="34" charset="0"/>
                          <a:cs typeface="Arial" pitchFamily="34" charset="0"/>
                        </a:rPr>
                        <a:t>Government-to-consumer</a:t>
                      </a:r>
                    </a:p>
                  </a:txBody>
                  <a:tcPr marL="75438" marR="75438" marT="37719" marB="37719"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500" b="0" i="0" u="none" strike="noStrike">
                          <a:solidFill>
                            <a:srgbClr val="000000"/>
                          </a:solidFill>
                          <a:latin typeface="Arial" pitchFamily="34" charset="0"/>
                          <a:cs typeface="Arial" pitchFamily="34" charset="0"/>
                        </a:rPr>
                        <a:t>Government distributing tax forms electronically</a:t>
                      </a:r>
                    </a:p>
                  </a:txBody>
                  <a:tcPr marL="75438" marR="75438" marT="37719" marB="37719"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3"/>
                  </a:ext>
                </a:extLst>
              </a:tr>
              <a:tr h="528066">
                <a:tc>
                  <a:txBody>
                    <a:bodyPr/>
                    <a:lstStyle/>
                    <a:p>
                      <a:pPr algn="l" fontAlgn="b"/>
                      <a:r>
                        <a:rPr lang="en-US" sz="1500" b="0" i="0" u="none" strike="noStrike">
                          <a:solidFill>
                            <a:srgbClr val="000000"/>
                          </a:solidFill>
                          <a:latin typeface="Arial" pitchFamily="34" charset="0"/>
                          <a:cs typeface="Arial" pitchFamily="34" charset="0"/>
                        </a:rPr>
                        <a:t>C2C</a:t>
                      </a:r>
                    </a:p>
                  </a:txBody>
                  <a:tcPr marL="75438" marR="75438" marT="37719" marB="37719"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500" b="0" i="0" u="none" strike="noStrike">
                          <a:solidFill>
                            <a:srgbClr val="000000"/>
                          </a:solidFill>
                          <a:latin typeface="Arial" pitchFamily="34" charset="0"/>
                          <a:cs typeface="Arial" pitchFamily="34" charset="0"/>
                        </a:rPr>
                        <a:t>Consumer-to-consumer</a:t>
                      </a:r>
                    </a:p>
                  </a:txBody>
                  <a:tcPr marL="75438" marR="75438" marT="37719" marB="37719"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500" b="0" i="0" u="none" strike="noStrike">
                          <a:solidFill>
                            <a:srgbClr val="000000"/>
                          </a:solidFill>
                          <a:latin typeface="Arial" pitchFamily="34" charset="0"/>
                          <a:cs typeface="Arial" pitchFamily="34" charset="0"/>
                        </a:rPr>
                        <a:t>Auctioning second-hand products online</a:t>
                      </a:r>
                    </a:p>
                  </a:txBody>
                  <a:tcPr marL="75438" marR="75438" marT="37719" marB="37719"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4"/>
                  </a:ext>
                </a:extLst>
              </a:tr>
              <a:tr h="301752">
                <a:tc>
                  <a:txBody>
                    <a:bodyPr/>
                    <a:lstStyle/>
                    <a:p>
                      <a:pPr algn="l" fontAlgn="b"/>
                      <a:r>
                        <a:rPr lang="en-US" sz="1500" b="0" i="0" u="none" strike="noStrike">
                          <a:solidFill>
                            <a:srgbClr val="000000"/>
                          </a:solidFill>
                          <a:latin typeface="Arial" pitchFamily="34" charset="0"/>
                          <a:cs typeface="Arial" pitchFamily="34" charset="0"/>
                        </a:rPr>
                        <a:t>P2P</a:t>
                      </a:r>
                    </a:p>
                  </a:txBody>
                  <a:tcPr marL="75438" marR="75438" marT="37719" marB="37719"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500" b="0" i="0" u="none" strike="noStrike" dirty="0">
                          <a:solidFill>
                            <a:srgbClr val="000000"/>
                          </a:solidFill>
                          <a:latin typeface="Arial" pitchFamily="34" charset="0"/>
                          <a:cs typeface="Arial" pitchFamily="34" charset="0"/>
                        </a:rPr>
                        <a:t>Peer-to-peer</a:t>
                      </a:r>
                    </a:p>
                  </a:txBody>
                  <a:tcPr marL="75438" marR="75438" marT="37719" marB="37719"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500" b="0" i="0" u="none" strike="noStrike" dirty="0">
                          <a:solidFill>
                            <a:srgbClr val="000000"/>
                          </a:solidFill>
                          <a:latin typeface="Arial" pitchFamily="34" charset="0"/>
                          <a:cs typeface="Arial" pitchFamily="34" charset="0"/>
                        </a:rPr>
                        <a:t>Music sharing</a:t>
                      </a:r>
                    </a:p>
                  </a:txBody>
                  <a:tcPr marL="75438" marR="75438" marT="37719" marB="37719"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9977685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9629" y="206939"/>
            <a:ext cx="5322099" cy="563333"/>
          </a:xfrm>
          <a:prstGeom prst="rect">
            <a:avLst/>
          </a:prstGeom>
        </p:spPr>
        <p:txBody>
          <a:bodyPr vert="horz" wrap="square" lIns="0" tIns="9245" rIns="0" bIns="0" rtlCol="0" anchor="ctr">
            <a:spAutoFit/>
          </a:bodyPr>
          <a:lstStyle/>
          <a:p>
            <a:pPr marL="9245">
              <a:spcBef>
                <a:spcPts val="73"/>
              </a:spcBef>
            </a:pPr>
            <a:r>
              <a:rPr spc="-3" dirty="0"/>
              <a:t>Mobile</a:t>
            </a:r>
            <a:r>
              <a:rPr spc="-77" dirty="0"/>
              <a:t> </a:t>
            </a:r>
            <a:r>
              <a:rPr spc="-3" dirty="0"/>
              <a:t>Users</a:t>
            </a:r>
          </a:p>
        </p:txBody>
      </p:sp>
      <p:sp>
        <p:nvSpPr>
          <p:cNvPr id="3" name="object 3"/>
          <p:cNvSpPr txBox="1"/>
          <p:nvPr/>
        </p:nvSpPr>
        <p:spPr>
          <a:xfrm>
            <a:off x="838200" y="1066800"/>
            <a:ext cx="8031245" cy="3956570"/>
          </a:xfrm>
          <a:prstGeom prst="rect">
            <a:avLst/>
          </a:prstGeom>
        </p:spPr>
        <p:txBody>
          <a:bodyPr vert="horz" wrap="square" lIns="0" tIns="9245" rIns="0" bIns="0" rtlCol="0">
            <a:spAutoFit/>
          </a:bodyPr>
          <a:lstStyle/>
          <a:p>
            <a:pPr marL="292137" marR="3698" indent="-282893">
              <a:spcBef>
                <a:spcPts val="73"/>
              </a:spcBef>
              <a:buFont typeface="Arial" panose="020B0604020202020204" pitchFamily="34" charset="0"/>
              <a:buChar char="•"/>
            </a:pPr>
            <a:r>
              <a:rPr sz="2800" spc="-3" dirty="0">
                <a:latin typeface="Arial"/>
                <a:cs typeface="Arial"/>
              </a:rPr>
              <a:t>Tablets, laptops, and smart phones are popular devices;  WiFi hotspots and 3G cellular provide wireless</a:t>
            </a:r>
            <a:r>
              <a:rPr sz="2800" spc="11" dirty="0">
                <a:latin typeface="Arial"/>
                <a:cs typeface="Arial"/>
              </a:rPr>
              <a:t> </a:t>
            </a:r>
            <a:r>
              <a:rPr sz="2800" spc="-3" dirty="0">
                <a:latin typeface="Arial"/>
                <a:cs typeface="Arial"/>
              </a:rPr>
              <a:t>connectivity.</a:t>
            </a:r>
            <a:endParaRPr sz="2800" dirty="0">
              <a:latin typeface="Arial"/>
              <a:cs typeface="Arial"/>
            </a:endParaRPr>
          </a:p>
          <a:p>
            <a:pPr marL="292137" marR="79510" indent="-282893">
              <a:spcBef>
                <a:spcPts val="1310"/>
              </a:spcBef>
              <a:buFont typeface="Arial" panose="020B0604020202020204" pitchFamily="34" charset="0"/>
              <a:buChar char="•"/>
            </a:pPr>
            <a:r>
              <a:rPr sz="2800" spc="-3" dirty="0">
                <a:latin typeface="Arial"/>
                <a:cs typeface="Arial"/>
              </a:rPr>
              <a:t>Mobile users communicate, e.g., voice and texts, consume  content, e.g., video and Web, and use sensors, e.g.,</a:t>
            </a:r>
            <a:r>
              <a:rPr sz="2800" dirty="0">
                <a:latin typeface="Arial"/>
                <a:cs typeface="Arial"/>
              </a:rPr>
              <a:t> </a:t>
            </a:r>
            <a:r>
              <a:rPr sz="2800" spc="-3" dirty="0">
                <a:latin typeface="Arial"/>
                <a:cs typeface="Arial"/>
              </a:rPr>
              <a:t>GPS.</a:t>
            </a:r>
            <a:endParaRPr lang="en-US" sz="2800" spc="-3" dirty="0">
              <a:latin typeface="Arial"/>
              <a:cs typeface="Arial"/>
            </a:endParaRPr>
          </a:p>
          <a:p>
            <a:pPr marL="292137" marR="79510" indent="-282893">
              <a:spcBef>
                <a:spcPts val="1310"/>
              </a:spcBef>
              <a:buFont typeface="Arial" panose="020B0604020202020204" pitchFamily="34" charset="0"/>
              <a:buChar char="•"/>
            </a:pPr>
            <a:r>
              <a:rPr lang="en-IN" sz="2800" spc="-3" dirty="0">
                <a:latin typeface="Arial"/>
                <a:cs typeface="Arial"/>
              </a:rPr>
              <a:t>Sensor networks</a:t>
            </a:r>
            <a:endParaRPr sz="2800" dirty="0">
              <a:latin typeface="Arial"/>
              <a:cs typeface="Arial"/>
            </a:endParaRPr>
          </a:p>
          <a:p>
            <a:pPr marL="292137" indent="-282893">
              <a:spcBef>
                <a:spcPts val="1310"/>
              </a:spcBef>
              <a:buFont typeface="Arial" panose="020B0604020202020204" pitchFamily="34" charset="0"/>
              <a:buChar char="•"/>
            </a:pPr>
            <a:r>
              <a:rPr sz="2800" spc="-3" dirty="0">
                <a:latin typeface="Arial"/>
                <a:cs typeface="Arial"/>
              </a:rPr>
              <a:t>Wireless and mobile are related but</a:t>
            </a:r>
            <a:r>
              <a:rPr sz="2800" spc="40" dirty="0">
                <a:latin typeface="Arial"/>
                <a:cs typeface="Arial"/>
              </a:rPr>
              <a:t> </a:t>
            </a:r>
            <a:r>
              <a:rPr sz="2800" spc="-3" dirty="0">
                <a:latin typeface="Arial"/>
                <a:cs typeface="Arial"/>
              </a:rPr>
              <a:t>different:</a:t>
            </a:r>
            <a:endParaRPr sz="2800" dirty="0">
              <a:latin typeface="Arial"/>
              <a:cs typeface="Arial"/>
            </a:endParaRPr>
          </a:p>
        </p:txBody>
      </p:sp>
      <p:pic>
        <p:nvPicPr>
          <p:cNvPr id="4" name="object 4"/>
          <p:cNvPicPr/>
          <p:nvPr/>
        </p:nvPicPr>
        <p:blipFill>
          <a:blip r:embed="rId2" cstate="print"/>
          <a:stretch>
            <a:fillRect/>
          </a:stretch>
        </p:blipFill>
        <p:spPr>
          <a:xfrm>
            <a:off x="2057400" y="5410200"/>
            <a:ext cx="5211324" cy="148213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90950" y="1487314"/>
            <a:ext cx="4927265" cy="618733"/>
          </a:xfrm>
          <a:prstGeom prst="rect">
            <a:avLst/>
          </a:prstGeom>
        </p:spPr>
        <p:txBody>
          <a:bodyPr vert="horz" wrap="square" lIns="0" tIns="9245" rIns="0" bIns="0" rtlCol="0" anchor="ctr">
            <a:spAutoFit/>
          </a:bodyPr>
          <a:lstStyle/>
          <a:p>
            <a:pPr marL="9245">
              <a:spcBef>
                <a:spcPts val="73"/>
              </a:spcBef>
            </a:pPr>
            <a:r>
              <a:rPr sz="3960" spc="-3" dirty="0"/>
              <a:t>Social</a:t>
            </a:r>
            <a:r>
              <a:rPr sz="3960" spc="-69" dirty="0"/>
              <a:t> </a:t>
            </a:r>
            <a:r>
              <a:rPr sz="3960" dirty="0"/>
              <a:t>Issues</a:t>
            </a:r>
          </a:p>
        </p:txBody>
      </p:sp>
      <p:sp>
        <p:nvSpPr>
          <p:cNvPr id="3" name="object 3"/>
          <p:cNvSpPr txBox="1"/>
          <p:nvPr/>
        </p:nvSpPr>
        <p:spPr>
          <a:xfrm>
            <a:off x="719563" y="2801964"/>
            <a:ext cx="7961611" cy="2708121"/>
          </a:xfrm>
          <a:prstGeom prst="rect">
            <a:avLst/>
          </a:prstGeom>
        </p:spPr>
        <p:txBody>
          <a:bodyPr vert="horz" wrap="square" lIns="0" tIns="64714" rIns="0" bIns="0" rtlCol="0">
            <a:spAutoFit/>
          </a:bodyPr>
          <a:lstStyle/>
          <a:p>
            <a:pPr marL="342078" indent="-332832">
              <a:spcBef>
                <a:spcPts val="510"/>
              </a:spcBef>
              <a:buClr>
                <a:srgbClr val="0000FF"/>
              </a:buClr>
              <a:buChar char="•"/>
              <a:tabLst>
                <a:tab pos="341615" algn="l"/>
                <a:tab pos="342078" algn="l"/>
              </a:tabLst>
            </a:pPr>
            <a:r>
              <a:rPr sz="2640" spc="-3" dirty="0">
                <a:latin typeface="Arial"/>
                <a:cs typeface="Arial"/>
              </a:rPr>
              <a:t>Network neutrality </a:t>
            </a:r>
            <a:r>
              <a:rPr sz="2640" dirty="0">
                <a:latin typeface="Arial"/>
                <a:cs typeface="Arial"/>
              </a:rPr>
              <a:t>– </a:t>
            </a:r>
            <a:r>
              <a:rPr sz="2640" spc="-3" dirty="0">
                <a:latin typeface="Arial"/>
                <a:cs typeface="Arial"/>
              </a:rPr>
              <a:t>no network</a:t>
            </a:r>
            <a:r>
              <a:rPr sz="2640" spc="-36" dirty="0">
                <a:latin typeface="Arial"/>
                <a:cs typeface="Arial"/>
              </a:rPr>
              <a:t> </a:t>
            </a:r>
            <a:r>
              <a:rPr sz="2640" spc="-3" dirty="0">
                <a:latin typeface="Arial"/>
                <a:cs typeface="Arial"/>
              </a:rPr>
              <a:t>restrictions</a:t>
            </a:r>
            <a:endParaRPr sz="2640" dirty="0">
              <a:latin typeface="Arial"/>
              <a:cs typeface="Arial"/>
            </a:endParaRPr>
          </a:p>
          <a:p>
            <a:pPr marL="342078" indent="-332832">
              <a:spcBef>
                <a:spcPts val="436"/>
              </a:spcBef>
              <a:buClr>
                <a:srgbClr val="0000FF"/>
              </a:buClr>
              <a:buChar char="•"/>
              <a:tabLst>
                <a:tab pos="341615" algn="l"/>
                <a:tab pos="342078" algn="l"/>
              </a:tabLst>
            </a:pPr>
            <a:r>
              <a:rPr sz="2640" spc="-3" dirty="0">
                <a:latin typeface="Arial"/>
                <a:cs typeface="Arial"/>
              </a:rPr>
              <a:t>Content ownership, e.g., DMCA</a:t>
            </a:r>
            <a:r>
              <a:rPr lang="en-US" sz="2640" spc="-3" dirty="0">
                <a:latin typeface="Arial"/>
                <a:cs typeface="Arial"/>
              </a:rPr>
              <a:t> (Digital Millennium Copy right Act) </a:t>
            </a:r>
            <a:r>
              <a:rPr sz="2640" spc="-33" dirty="0">
                <a:latin typeface="Arial"/>
                <a:cs typeface="Arial"/>
              </a:rPr>
              <a:t> </a:t>
            </a:r>
            <a:r>
              <a:rPr sz="2640" spc="-3" dirty="0">
                <a:latin typeface="Arial"/>
                <a:cs typeface="Arial"/>
              </a:rPr>
              <a:t>takedowns</a:t>
            </a:r>
            <a:endParaRPr sz="2640" dirty="0">
              <a:latin typeface="Arial"/>
              <a:cs typeface="Arial"/>
            </a:endParaRPr>
          </a:p>
          <a:p>
            <a:pPr marL="342078" indent="-332832">
              <a:spcBef>
                <a:spcPts val="436"/>
              </a:spcBef>
              <a:buClr>
                <a:srgbClr val="0000FF"/>
              </a:buClr>
              <a:buChar char="•"/>
              <a:tabLst>
                <a:tab pos="341615" algn="l"/>
                <a:tab pos="342078" algn="l"/>
              </a:tabLst>
            </a:pPr>
            <a:r>
              <a:rPr sz="2640" spc="-3" dirty="0">
                <a:latin typeface="Arial"/>
                <a:cs typeface="Arial"/>
              </a:rPr>
              <a:t>Anonymity and</a:t>
            </a:r>
            <a:r>
              <a:rPr sz="2640" spc="3" dirty="0">
                <a:latin typeface="Arial"/>
                <a:cs typeface="Arial"/>
              </a:rPr>
              <a:t> </a:t>
            </a:r>
            <a:r>
              <a:rPr sz="2640" spc="-3" dirty="0">
                <a:latin typeface="Arial"/>
                <a:cs typeface="Arial"/>
              </a:rPr>
              <a:t>censorship</a:t>
            </a:r>
            <a:endParaRPr sz="2640" dirty="0">
              <a:latin typeface="Arial"/>
              <a:cs typeface="Arial"/>
            </a:endParaRPr>
          </a:p>
          <a:p>
            <a:pPr marL="342078" indent="-332832">
              <a:spcBef>
                <a:spcPts val="436"/>
              </a:spcBef>
              <a:buClr>
                <a:srgbClr val="0000FF"/>
              </a:buClr>
              <a:buChar char="•"/>
              <a:tabLst>
                <a:tab pos="341615" algn="l"/>
                <a:tab pos="342078" algn="l"/>
              </a:tabLst>
            </a:pPr>
            <a:r>
              <a:rPr sz="2640" spc="-3" dirty="0">
                <a:latin typeface="Arial"/>
                <a:cs typeface="Arial"/>
              </a:rPr>
              <a:t>Privacy, e.g., Web tracking and</a:t>
            </a:r>
            <a:r>
              <a:rPr sz="2640" spc="-7" dirty="0">
                <a:latin typeface="Arial"/>
                <a:cs typeface="Arial"/>
              </a:rPr>
              <a:t> </a:t>
            </a:r>
            <a:r>
              <a:rPr sz="2640" spc="-3" dirty="0">
                <a:latin typeface="Arial"/>
                <a:cs typeface="Arial"/>
              </a:rPr>
              <a:t>profiling</a:t>
            </a:r>
            <a:endParaRPr sz="2640" dirty="0">
              <a:latin typeface="Arial"/>
              <a:cs typeface="Arial"/>
            </a:endParaRPr>
          </a:p>
          <a:p>
            <a:pPr marL="342078" indent="-332832">
              <a:spcBef>
                <a:spcPts val="436"/>
              </a:spcBef>
              <a:buClr>
                <a:srgbClr val="0000FF"/>
              </a:buClr>
              <a:buChar char="•"/>
              <a:tabLst>
                <a:tab pos="341615" algn="l"/>
                <a:tab pos="342078" algn="l"/>
              </a:tabLst>
            </a:pPr>
            <a:r>
              <a:rPr sz="2640" spc="-3" dirty="0">
                <a:latin typeface="Arial"/>
                <a:cs typeface="Arial"/>
              </a:rPr>
              <a:t>Theft, e.g., botnets and</a:t>
            </a:r>
            <a:r>
              <a:rPr sz="2640" dirty="0">
                <a:latin typeface="Arial"/>
                <a:cs typeface="Arial"/>
              </a:rPr>
              <a:t> </a:t>
            </a:r>
            <a:r>
              <a:rPr sz="2640" spc="-3" dirty="0">
                <a:latin typeface="Arial"/>
                <a:cs typeface="Arial"/>
              </a:rPr>
              <a:t>phishing</a:t>
            </a:r>
            <a:endParaRPr sz="2640" dirty="0">
              <a:latin typeface="Arial"/>
              <a:cs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81200" y="609600"/>
            <a:ext cx="5579475" cy="563333"/>
          </a:xfrm>
          <a:prstGeom prst="rect">
            <a:avLst/>
          </a:prstGeom>
        </p:spPr>
        <p:txBody>
          <a:bodyPr vert="horz" wrap="square" lIns="0" tIns="9245" rIns="0" bIns="0" rtlCol="0" anchor="ctr">
            <a:spAutoFit/>
          </a:bodyPr>
          <a:lstStyle/>
          <a:p>
            <a:pPr marL="9245">
              <a:spcBef>
                <a:spcPts val="73"/>
              </a:spcBef>
            </a:pPr>
            <a:r>
              <a:rPr spc="-3" dirty="0"/>
              <a:t>Network</a:t>
            </a:r>
            <a:r>
              <a:rPr spc="-73" dirty="0"/>
              <a:t> </a:t>
            </a:r>
            <a:r>
              <a:rPr spc="-3" dirty="0"/>
              <a:t>Hardware</a:t>
            </a:r>
          </a:p>
        </p:txBody>
      </p:sp>
      <p:sp>
        <p:nvSpPr>
          <p:cNvPr id="3" name="object 3"/>
          <p:cNvSpPr txBox="1"/>
          <p:nvPr/>
        </p:nvSpPr>
        <p:spPr>
          <a:xfrm>
            <a:off x="2424000" y="2580642"/>
            <a:ext cx="4077442" cy="278191"/>
          </a:xfrm>
          <a:prstGeom prst="rect">
            <a:avLst/>
          </a:prstGeom>
        </p:spPr>
        <p:txBody>
          <a:bodyPr vert="horz" wrap="square" lIns="0" tIns="9245" rIns="0" bIns="0" rtlCol="0">
            <a:spAutoFit/>
          </a:bodyPr>
          <a:lstStyle/>
          <a:p>
            <a:pPr marL="9245">
              <a:spcBef>
                <a:spcPts val="73"/>
              </a:spcBef>
            </a:pPr>
            <a:r>
              <a:rPr sz="1747" spc="-3" dirty="0">
                <a:latin typeface="Arial"/>
                <a:cs typeface="Arial"/>
              </a:rPr>
              <a:t>Networks can be classified </a:t>
            </a:r>
            <a:r>
              <a:rPr sz="1747" dirty="0">
                <a:latin typeface="Arial"/>
                <a:cs typeface="Arial"/>
              </a:rPr>
              <a:t>by </a:t>
            </a:r>
            <a:r>
              <a:rPr sz="1747" spc="-3" dirty="0">
                <a:latin typeface="Arial"/>
                <a:cs typeface="Arial"/>
              </a:rPr>
              <a:t>their</a:t>
            </a:r>
            <a:r>
              <a:rPr sz="1747" spc="-15" dirty="0">
                <a:latin typeface="Arial"/>
                <a:cs typeface="Arial"/>
              </a:rPr>
              <a:t> </a:t>
            </a:r>
            <a:r>
              <a:rPr sz="1747" spc="-3" dirty="0">
                <a:latin typeface="Arial"/>
                <a:cs typeface="Arial"/>
              </a:rPr>
              <a:t>scale:</a:t>
            </a:r>
            <a:endParaRPr sz="1747" dirty="0">
              <a:latin typeface="Arial"/>
              <a:cs typeface="Arial"/>
            </a:endParaRPr>
          </a:p>
        </p:txBody>
      </p:sp>
      <p:sp>
        <p:nvSpPr>
          <p:cNvPr id="4" name="object 4"/>
          <p:cNvSpPr/>
          <p:nvPr/>
        </p:nvSpPr>
        <p:spPr>
          <a:xfrm>
            <a:off x="510657" y="2473188"/>
            <a:ext cx="7846691" cy="3145185"/>
          </a:xfrm>
          <a:custGeom>
            <a:avLst/>
            <a:gdLst/>
            <a:ahLst/>
            <a:cxnLst/>
            <a:rect l="l" t="t" r="r" b="b"/>
            <a:pathLst>
              <a:path w="9144000" h="1959610">
                <a:moveTo>
                  <a:pt x="9144000" y="0"/>
                </a:moveTo>
                <a:lnTo>
                  <a:pt x="0" y="0"/>
                </a:lnTo>
                <a:lnTo>
                  <a:pt x="0" y="979170"/>
                </a:lnTo>
                <a:lnTo>
                  <a:pt x="0" y="979932"/>
                </a:lnTo>
                <a:lnTo>
                  <a:pt x="0" y="1959102"/>
                </a:lnTo>
                <a:lnTo>
                  <a:pt x="9144000" y="1959102"/>
                </a:lnTo>
                <a:lnTo>
                  <a:pt x="9144000" y="979932"/>
                </a:lnTo>
                <a:lnTo>
                  <a:pt x="9144000" y="979170"/>
                </a:lnTo>
                <a:lnTo>
                  <a:pt x="9144000" y="0"/>
                </a:lnTo>
                <a:close/>
              </a:path>
            </a:pathLst>
          </a:custGeom>
          <a:solidFill>
            <a:srgbClr val="FFFFFF"/>
          </a:solidFill>
        </p:spPr>
        <p:txBody>
          <a:bodyPr wrap="square" lIns="0" tIns="0" rIns="0" bIns="0" rtlCol="0"/>
          <a:lstStyle/>
          <a:p>
            <a:endParaRPr sz="1310"/>
          </a:p>
        </p:txBody>
      </p:sp>
      <p:graphicFrame>
        <p:nvGraphicFramePr>
          <p:cNvPr id="5" name="object 5"/>
          <p:cNvGraphicFramePr>
            <a:graphicFrameLocks noGrp="1"/>
          </p:cNvGraphicFramePr>
          <p:nvPr>
            <p:extLst>
              <p:ext uri="{D42A27DB-BD31-4B8C-83A1-F6EECF244321}">
                <p14:modId xmlns:p14="http://schemas.microsoft.com/office/powerpoint/2010/main" val="3795107357"/>
              </p:ext>
            </p:extLst>
          </p:nvPr>
        </p:nvGraphicFramePr>
        <p:xfrm>
          <a:off x="1371600" y="2485220"/>
          <a:ext cx="7391400" cy="2364203"/>
        </p:xfrm>
        <a:graphic>
          <a:graphicData uri="http://schemas.openxmlformats.org/drawingml/2006/table">
            <a:tbl>
              <a:tblPr firstRow="1" bandRow="1">
                <a:tableStyleId>{2D5ABB26-0587-4C30-8999-92F81FD0307C}</a:tableStyleId>
              </a:tblPr>
              <a:tblGrid>
                <a:gridCol w="1914649">
                  <a:extLst>
                    <a:ext uri="{9D8B030D-6E8A-4147-A177-3AD203B41FA5}">
                      <a16:colId xmlns:a16="http://schemas.microsoft.com/office/drawing/2014/main" val="20000"/>
                    </a:ext>
                  </a:extLst>
                </a:gridCol>
                <a:gridCol w="5476751">
                  <a:extLst>
                    <a:ext uri="{9D8B030D-6E8A-4147-A177-3AD203B41FA5}">
                      <a16:colId xmlns:a16="http://schemas.microsoft.com/office/drawing/2014/main" val="20001"/>
                    </a:ext>
                  </a:extLst>
                </a:gridCol>
              </a:tblGrid>
              <a:tr h="270135">
                <a:tc>
                  <a:txBody>
                    <a:bodyPr/>
                    <a:lstStyle/>
                    <a:p>
                      <a:pPr marL="90805">
                        <a:lnSpc>
                          <a:spcPct val="100000"/>
                        </a:lnSpc>
                        <a:spcBef>
                          <a:spcPts val="305"/>
                        </a:spcBef>
                      </a:pPr>
                      <a:r>
                        <a:rPr sz="2400" b="1" spc="-10" dirty="0">
                          <a:latin typeface="Arial"/>
                          <a:cs typeface="Arial"/>
                        </a:rPr>
                        <a:t>Scale</a:t>
                      </a:r>
                      <a:endParaRPr sz="2400">
                        <a:latin typeface="Arial"/>
                        <a:cs typeface="Arial"/>
                      </a:endParaRPr>
                    </a:p>
                  </a:txBody>
                  <a:tcPr marL="0" marR="0" marT="28197" marB="0">
                    <a:lnL w="28575">
                      <a:solidFill>
                        <a:srgbClr val="7F7F7F"/>
                      </a:solidFill>
                      <a:prstDash val="solid"/>
                    </a:lnL>
                    <a:lnR w="19050">
                      <a:solidFill>
                        <a:srgbClr val="7F7F7F"/>
                      </a:solidFill>
                      <a:prstDash val="solid"/>
                    </a:lnR>
                    <a:lnT w="28575">
                      <a:solidFill>
                        <a:srgbClr val="7F7F7F"/>
                      </a:solidFill>
                      <a:prstDash val="solid"/>
                    </a:lnT>
                    <a:lnB w="19050">
                      <a:solidFill>
                        <a:srgbClr val="7F7F7F"/>
                      </a:solidFill>
                      <a:prstDash val="solid"/>
                    </a:lnB>
                  </a:tcPr>
                </a:tc>
                <a:tc>
                  <a:txBody>
                    <a:bodyPr/>
                    <a:lstStyle/>
                    <a:p>
                      <a:pPr marL="90805">
                        <a:lnSpc>
                          <a:spcPct val="100000"/>
                        </a:lnSpc>
                        <a:spcBef>
                          <a:spcPts val="305"/>
                        </a:spcBef>
                      </a:pPr>
                      <a:r>
                        <a:rPr sz="2400" b="1" spc="-40" dirty="0">
                          <a:latin typeface="Arial"/>
                          <a:cs typeface="Arial"/>
                        </a:rPr>
                        <a:t>Type</a:t>
                      </a:r>
                      <a:endParaRPr sz="2400" dirty="0">
                        <a:latin typeface="Arial"/>
                        <a:cs typeface="Arial"/>
                      </a:endParaRPr>
                    </a:p>
                  </a:txBody>
                  <a:tcPr marL="0" marR="0" marT="28197" marB="0">
                    <a:lnL w="19050">
                      <a:solidFill>
                        <a:srgbClr val="7F7F7F"/>
                      </a:solidFill>
                      <a:prstDash val="solid"/>
                    </a:lnL>
                    <a:lnR w="19050">
                      <a:solidFill>
                        <a:srgbClr val="7F7F7F"/>
                      </a:solidFill>
                      <a:prstDash val="solid"/>
                    </a:lnR>
                    <a:lnT w="28575">
                      <a:solidFill>
                        <a:srgbClr val="7F7F7F"/>
                      </a:solidFill>
                      <a:prstDash val="solid"/>
                    </a:lnT>
                    <a:lnB w="19050">
                      <a:solidFill>
                        <a:srgbClr val="7F7F7F"/>
                      </a:solidFill>
                      <a:prstDash val="solid"/>
                    </a:lnB>
                  </a:tcPr>
                </a:tc>
                <a:extLst>
                  <a:ext uri="{0D108BD9-81ED-4DB2-BD59-A6C34878D82A}">
                    <a16:rowId xmlns:a16="http://schemas.microsoft.com/office/drawing/2014/main" val="10000"/>
                  </a:ext>
                </a:extLst>
              </a:tr>
              <a:tr h="269579">
                <a:tc>
                  <a:txBody>
                    <a:bodyPr/>
                    <a:lstStyle/>
                    <a:p>
                      <a:pPr marL="90805">
                        <a:lnSpc>
                          <a:spcPct val="100000"/>
                        </a:lnSpc>
                        <a:spcBef>
                          <a:spcPts val="305"/>
                        </a:spcBef>
                      </a:pPr>
                      <a:r>
                        <a:rPr sz="2400" spc="-5" dirty="0">
                          <a:latin typeface="Arial"/>
                          <a:cs typeface="Arial"/>
                        </a:rPr>
                        <a:t>Vicinity</a:t>
                      </a:r>
                      <a:endParaRPr sz="2400">
                        <a:latin typeface="Arial"/>
                        <a:cs typeface="Arial"/>
                      </a:endParaRPr>
                    </a:p>
                  </a:txBody>
                  <a:tcPr marL="0" marR="0" marT="28197" marB="0">
                    <a:lnL w="28575">
                      <a:solidFill>
                        <a:srgbClr val="7F7F7F"/>
                      </a:solidFill>
                      <a:prstDash val="solid"/>
                    </a:lnL>
                    <a:lnR w="19050">
                      <a:solidFill>
                        <a:srgbClr val="7F7F7F"/>
                      </a:solidFill>
                      <a:prstDash val="solid"/>
                    </a:lnR>
                    <a:lnT w="19050">
                      <a:solidFill>
                        <a:srgbClr val="7F7F7F"/>
                      </a:solidFill>
                      <a:prstDash val="solid"/>
                    </a:lnT>
                    <a:lnB w="28575">
                      <a:solidFill>
                        <a:srgbClr val="7F7F7F"/>
                      </a:solidFill>
                      <a:prstDash val="solid"/>
                    </a:lnB>
                  </a:tcPr>
                </a:tc>
                <a:tc>
                  <a:txBody>
                    <a:bodyPr/>
                    <a:lstStyle/>
                    <a:p>
                      <a:pPr marL="90805">
                        <a:lnSpc>
                          <a:spcPct val="100000"/>
                        </a:lnSpc>
                        <a:spcBef>
                          <a:spcPts val="305"/>
                        </a:spcBef>
                      </a:pPr>
                      <a:r>
                        <a:rPr sz="2400" spc="-50" dirty="0">
                          <a:latin typeface="Arial"/>
                          <a:cs typeface="Arial"/>
                        </a:rPr>
                        <a:t>PAN </a:t>
                      </a:r>
                      <a:r>
                        <a:rPr sz="2400" dirty="0">
                          <a:latin typeface="Arial"/>
                          <a:cs typeface="Arial"/>
                        </a:rPr>
                        <a:t>(Personal Area Network)</a:t>
                      </a:r>
                      <a:r>
                        <a:rPr sz="2400" spc="-110" dirty="0">
                          <a:latin typeface="Arial"/>
                          <a:cs typeface="Arial"/>
                        </a:rPr>
                        <a:t> </a:t>
                      </a:r>
                      <a:r>
                        <a:rPr sz="2400" dirty="0">
                          <a:solidFill>
                            <a:srgbClr val="0000FF"/>
                          </a:solidFill>
                          <a:latin typeface="Arial"/>
                          <a:cs typeface="Arial"/>
                        </a:rPr>
                        <a:t>»</a:t>
                      </a:r>
                      <a:endParaRPr sz="2400">
                        <a:latin typeface="Arial"/>
                        <a:cs typeface="Arial"/>
                      </a:endParaRPr>
                    </a:p>
                  </a:txBody>
                  <a:tcPr marL="0" marR="0" marT="28197" marB="0">
                    <a:lnL w="19050">
                      <a:solidFill>
                        <a:srgbClr val="7F7F7F"/>
                      </a:solidFill>
                      <a:prstDash val="solid"/>
                    </a:lnL>
                    <a:lnR w="19050">
                      <a:solidFill>
                        <a:srgbClr val="7F7F7F"/>
                      </a:solidFill>
                      <a:prstDash val="solid"/>
                    </a:lnR>
                    <a:lnT w="19050">
                      <a:solidFill>
                        <a:srgbClr val="7F7F7F"/>
                      </a:solidFill>
                      <a:prstDash val="solid"/>
                    </a:lnT>
                    <a:lnB w="28575">
                      <a:solidFill>
                        <a:srgbClr val="7F7F7F"/>
                      </a:solidFill>
                      <a:prstDash val="solid"/>
                    </a:lnB>
                  </a:tcPr>
                </a:tc>
                <a:extLst>
                  <a:ext uri="{0D108BD9-81ED-4DB2-BD59-A6C34878D82A}">
                    <a16:rowId xmlns:a16="http://schemas.microsoft.com/office/drawing/2014/main" val="10001"/>
                  </a:ext>
                </a:extLst>
              </a:tr>
              <a:tr h="270135">
                <a:tc>
                  <a:txBody>
                    <a:bodyPr/>
                    <a:lstStyle/>
                    <a:p>
                      <a:pPr marL="90805">
                        <a:lnSpc>
                          <a:spcPct val="100000"/>
                        </a:lnSpc>
                        <a:spcBef>
                          <a:spcPts val="305"/>
                        </a:spcBef>
                      </a:pPr>
                      <a:r>
                        <a:rPr sz="2400" dirty="0">
                          <a:latin typeface="Arial"/>
                          <a:cs typeface="Arial"/>
                        </a:rPr>
                        <a:t>Building</a:t>
                      </a:r>
                      <a:endParaRPr sz="2400">
                        <a:latin typeface="Arial"/>
                        <a:cs typeface="Arial"/>
                      </a:endParaRPr>
                    </a:p>
                  </a:txBody>
                  <a:tcPr marL="0" marR="0" marT="28197"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90805">
                        <a:lnSpc>
                          <a:spcPct val="100000"/>
                        </a:lnSpc>
                        <a:spcBef>
                          <a:spcPts val="305"/>
                        </a:spcBef>
                      </a:pPr>
                      <a:r>
                        <a:rPr sz="2400" dirty="0">
                          <a:latin typeface="Arial"/>
                          <a:cs typeface="Arial"/>
                        </a:rPr>
                        <a:t>LAN (Local Area Network)</a:t>
                      </a:r>
                      <a:r>
                        <a:rPr sz="2400" spc="-150" dirty="0">
                          <a:latin typeface="Arial"/>
                          <a:cs typeface="Arial"/>
                        </a:rPr>
                        <a:t> </a:t>
                      </a:r>
                      <a:r>
                        <a:rPr sz="2400" dirty="0">
                          <a:solidFill>
                            <a:srgbClr val="0000FF"/>
                          </a:solidFill>
                          <a:latin typeface="Arial"/>
                          <a:cs typeface="Arial"/>
                        </a:rPr>
                        <a:t>»</a:t>
                      </a:r>
                      <a:endParaRPr sz="2400" dirty="0">
                        <a:latin typeface="Arial"/>
                        <a:cs typeface="Arial"/>
                      </a:endParaRPr>
                    </a:p>
                  </a:txBody>
                  <a:tcPr marL="0" marR="0" marT="28197"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extLst>
                  <a:ext uri="{0D108BD9-81ED-4DB2-BD59-A6C34878D82A}">
                    <a16:rowId xmlns:a16="http://schemas.microsoft.com/office/drawing/2014/main" val="10002"/>
                  </a:ext>
                </a:extLst>
              </a:tr>
              <a:tr h="270135">
                <a:tc>
                  <a:txBody>
                    <a:bodyPr/>
                    <a:lstStyle/>
                    <a:p>
                      <a:pPr marL="90805">
                        <a:lnSpc>
                          <a:spcPct val="100000"/>
                        </a:lnSpc>
                        <a:spcBef>
                          <a:spcPts val="305"/>
                        </a:spcBef>
                      </a:pPr>
                      <a:r>
                        <a:rPr sz="2400" dirty="0">
                          <a:latin typeface="Arial"/>
                          <a:cs typeface="Arial"/>
                        </a:rPr>
                        <a:t>City</a:t>
                      </a:r>
                      <a:endParaRPr sz="2400">
                        <a:latin typeface="Arial"/>
                        <a:cs typeface="Arial"/>
                      </a:endParaRPr>
                    </a:p>
                  </a:txBody>
                  <a:tcPr marL="0" marR="0" marT="28197"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90170">
                        <a:lnSpc>
                          <a:spcPct val="100000"/>
                        </a:lnSpc>
                        <a:spcBef>
                          <a:spcPts val="305"/>
                        </a:spcBef>
                      </a:pPr>
                      <a:r>
                        <a:rPr sz="2400" dirty="0">
                          <a:latin typeface="Arial"/>
                          <a:cs typeface="Arial"/>
                        </a:rPr>
                        <a:t>MAN (Metropolitan Area </a:t>
                      </a:r>
                      <a:r>
                        <a:rPr sz="2400" spc="-5" dirty="0">
                          <a:latin typeface="Arial"/>
                          <a:cs typeface="Arial"/>
                        </a:rPr>
                        <a:t>Network)</a:t>
                      </a:r>
                      <a:r>
                        <a:rPr sz="2400" spc="-160" dirty="0">
                          <a:latin typeface="Arial"/>
                          <a:cs typeface="Arial"/>
                        </a:rPr>
                        <a:t> </a:t>
                      </a:r>
                      <a:r>
                        <a:rPr sz="2400" dirty="0">
                          <a:solidFill>
                            <a:srgbClr val="0000FF"/>
                          </a:solidFill>
                          <a:latin typeface="Arial"/>
                          <a:cs typeface="Arial"/>
                        </a:rPr>
                        <a:t>»</a:t>
                      </a:r>
                      <a:endParaRPr sz="2400">
                        <a:latin typeface="Arial"/>
                        <a:cs typeface="Arial"/>
                      </a:endParaRPr>
                    </a:p>
                  </a:txBody>
                  <a:tcPr marL="0" marR="0" marT="28197"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extLst>
                  <a:ext uri="{0D108BD9-81ED-4DB2-BD59-A6C34878D82A}">
                    <a16:rowId xmlns:a16="http://schemas.microsoft.com/office/drawing/2014/main" val="10003"/>
                  </a:ext>
                </a:extLst>
              </a:tr>
              <a:tr h="269579">
                <a:tc>
                  <a:txBody>
                    <a:bodyPr/>
                    <a:lstStyle/>
                    <a:p>
                      <a:pPr marL="90805">
                        <a:lnSpc>
                          <a:spcPct val="100000"/>
                        </a:lnSpc>
                        <a:spcBef>
                          <a:spcPts val="305"/>
                        </a:spcBef>
                      </a:pPr>
                      <a:r>
                        <a:rPr sz="2400" spc="-5" dirty="0">
                          <a:latin typeface="Arial"/>
                          <a:cs typeface="Arial"/>
                        </a:rPr>
                        <a:t>Country</a:t>
                      </a:r>
                      <a:endParaRPr sz="2400">
                        <a:latin typeface="Arial"/>
                        <a:cs typeface="Arial"/>
                      </a:endParaRPr>
                    </a:p>
                  </a:txBody>
                  <a:tcPr marL="0" marR="0" marT="28197"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90805">
                        <a:lnSpc>
                          <a:spcPct val="100000"/>
                        </a:lnSpc>
                        <a:spcBef>
                          <a:spcPts val="305"/>
                        </a:spcBef>
                      </a:pPr>
                      <a:r>
                        <a:rPr sz="2400" spc="-25" dirty="0">
                          <a:latin typeface="Arial"/>
                          <a:cs typeface="Arial"/>
                        </a:rPr>
                        <a:t>WAN </a:t>
                      </a:r>
                      <a:r>
                        <a:rPr sz="2400" spc="-5" dirty="0">
                          <a:latin typeface="Arial"/>
                          <a:cs typeface="Arial"/>
                        </a:rPr>
                        <a:t>(Wide Area Network)</a:t>
                      </a:r>
                      <a:r>
                        <a:rPr sz="2400" spc="-105" dirty="0">
                          <a:latin typeface="Arial"/>
                          <a:cs typeface="Arial"/>
                        </a:rPr>
                        <a:t> </a:t>
                      </a:r>
                      <a:r>
                        <a:rPr sz="2400" dirty="0">
                          <a:solidFill>
                            <a:srgbClr val="0000FF"/>
                          </a:solidFill>
                          <a:latin typeface="Arial"/>
                          <a:cs typeface="Arial"/>
                        </a:rPr>
                        <a:t>»</a:t>
                      </a:r>
                      <a:endParaRPr sz="2400">
                        <a:latin typeface="Arial"/>
                        <a:cs typeface="Arial"/>
                      </a:endParaRPr>
                    </a:p>
                  </a:txBody>
                  <a:tcPr marL="0" marR="0" marT="28197"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extLst>
                  <a:ext uri="{0D108BD9-81ED-4DB2-BD59-A6C34878D82A}">
                    <a16:rowId xmlns:a16="http://schemas.microsoft.com/office/drawing/2014/main" val="10004"/>
                  </a:ext>
                </a:extLst>
              </a:tr>
              <a:tr h="270134">
                <a:tc>
                  <a:txBody>
                    <a:bodyPr/>
                    <a:lstStyle/>
                    <a:p>
                      <a:pPr marL="90805">
                        <a:lnSpc>
                          <a:spcPct val="100000"/>
                        </a:lnSpc>
                        <a:spcBef>
                          <a:spcPts val="309"/>
                        </a:spcBef>
                      </a:pPr>
                      <a:r>
                        <a:rPr sz="2400" dirty="0">
                          <a:latin typeface="Arial"/>
                          <a:cs typeface="Arial"/>
                        </a:rPr>
                        <a:t>Planet</a:t>
                      </a:r>
                      <a:endParaRPr sz="2400">
                        <a:latin typeface="Arial"/>
                        <a:cs typeface="Arial"/>
                      </a:endParaRPr>
                    </a:p>
                  </a:txBody>
                  <a:tcPr marL="0" marR="0" marT="28658"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90805">
                        <a:lnSpc>
                          <a:spcPct val="100000"/>
                        </a:lnSpc>
                        <a:spcBef>
                          <a:spcPts val="309"/>
                        </a:spcBef>
                      </a:pPr>
                      <a:r>
                        <a:rPr sz="2400" dirty="0">
                          <a:latin typeface="Arial"/>
                          <a:cs typeface="Arial"/>
                        </a:rPr>
                        <a:t>The Internet (network of all</a:t>
                      </a:r>
                      <a:r>
                        <a:rPr sz="2400" spc="-90" dirty="0">
                          <a:latin typeface="Arial"/>
                          <a:cs typeface="Arial"/>
                        </a:rPr>
                        <a:t> </a:t>
                      </a:r>
                      <a:r>
                        <a:rPr sz="2400" dirty="0">
                          <a:latin typeface="Arial"/>
                          <a:cs typeface="Arial"/>
                        </a:rPr>
                        <a:t>networks)</a:t>
                      </a:r>
                    </a:p>
                  </a:txBody>
                  <a:tcPr marL="0" marR="0" marT="28658"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DB23C-27B7-47F7-93F6-8F0B7E2D1B8E}"/>
              </a:ext>
            </a:extLst>
          </p:cNvPr>
          <p:cNvSpPr>
            <a:spLocks noGrp="1"/>
          </p:cNvSpPr>
          <p:nvPr>
            <p:ph type="title"/>
          </p:nvPr>
        </p:nvSpPr>
        <p:spPr>
          <a:xfrm>
            <a:off x="968944" y="728726"/>
            <a:ext cx="7794055" cy="574040"/>
          </a:xfrm>
        </p:spPr>
        <p:txBody>
          <a:bodyPr/>
          <a:lstStyle/>
          <a:p>
            <a:r>
              <a:rPr lang="en-US" dirty="0"/>
              <a:t>About networking technology</a:t>
            </a:r>
            <a:endParaRPr lang="en-IN" dirty="0"/>
          </a:p>
        </p:txBody>
      </p:sp>
      <p:sp>
        <p:nvSpPr>
          <p:cNvPr id="3" name="Text Placeholder 2">
            <a:extLst>
              <a:ext uri="{FF2B5EF4-FFF2-40B4-BE49-F238E27FC236}">
                <a16:creationId xmlns:a16="http://schemas.microsoft.com/office/drawing/2014/main" id="{480BE1A3-E2F6-4E3E-85A0-3539678DAB8C}"/>
              </a:ext>
            </a:extLst>
          </p:cNvPr>
          <p:cNvSpPr>
            <a:spLocks noGrp="1"/>
          </p:cNvSpPr>
          <p:nvPr>
            <p:ph type="body" idx="1"/>
          </p:nvPr>
        </p:nvSpPr>
        <p:spPr>
          <a:xfrm>
            <a:off x="827372" y="1524000"/>
            <a:ext cx="8403655" cy="5867400"/>
          </a:xfrm>
        </p:spPr>
        <p:txBody>
          <a:bodyPr/>
          <a:lstStyle/>
          <a:p>
            <a:pPr marL="285750" indent="-285750">
              <a:buFont typeface="Arial" panose="020B0604020202020204" pitchFamily="34" charset="0"/>
              <a:buChar char="•"/>
            </a:pPr>
            <a:r>
              <a:rPr lang="en-US" sz="2400" dirty="0"/>
              <a:t>Two dimensions</a:t>
            </a:r>
          </a:p>
          <a:p>
            <a:pPr marL="742950" lvl="1" indent="-285750">
              <a:buFont typeface="Arial" panose="020B0604020202020204" pitchFamily="34" charset="0"/>
              <a:buChar char="•"/>
            </a:pPr>
            <a:r>
              <a:rPr lang="en-US" sz="2400" dirty="0"/>
              <a:t>Transmission technology</a:t>
            </a:r>
          </a:p>
          <a:p>
            <a:pPr marL="742950" lvl="1" indent="-285750">
              <a:buFont typeface="Arial" panose="020B0604020202020204" pitchFamily="34" charset="0"/>
              <a:buChar char="•"/>
            </a:pPr>
            <a:r>
              <a:rPr lang="en-US" sz="2400" dirty="0"/>
              <a:t>Scale</a:t>
            </a:r>
          </a:p>
          <a:p>
            <a:pPr marL="285750" indent="-285750">
              <a:buFont typeface="Arial" panose="020B0604020202020204" pitchFamily="34" charset="0"/>
              <a:buChar char="•"/>
            </a:pPr>
            <a:r>
              <a:rPr lang="en-US" sz="2400" dirty="0"/>
              <a:t>Two types of transmission technology</a:t>
            </a:r>
          </a:p>
          <a:p>
            <a:pPr marL="742950" lvl="1" indent="-285750">
              <a:buFont typeface="Arial" panose="020B0604020202020204" pitchFamily="34" charset="0"/>
              <a:buChar char="•"/>
            </a:pPr>
            <a:r>
              <a:rPr lang="en-US" sz="2400" dirty="0"/>
              <a:t>Broadcast links</a:t>
            </a:r>
          </a:p>
          <a:p>
            <a:pPr marL="742950" lvl="1" indent="-285750">
              <a:buFont typeface="Arial" panose="020B0604020202020204" pitchFamily="34" charset="0"/>
              <a:buChar char="•"/>
            </a:pPr>
            <a:r>
              <a:rPr lang="en-US" sz="2400" dirty="0"/>
              <a:t>Point to point links</a:t>
            </a:r>
          </a:p>
          <a:p>
            <a:pPr marL="285750" indent="-285750">
              <a:buFont typeface="Arial" panose="020B0604020202020204" pitchFamily="34" charset="0"/>
              <a:buChar char="•"/>
            </a:pPr>
            <a:r>
              <a:rPr lang="en-US" sz="2400" dirty="0"/>
              <a:t>Point-to-Point links</a:t>
            </a:r>
          </a:p>
          <a:p>
            <a:pPr marL="742950" lvl="1" indent="-285750">
              <a:buFont typeface="Arial" panose="020B0604020202020204" pitchFamily="34" charset="0"/>
              <a:buChar char="•"/>
            </a:pPr>
            <a:r>
              <a:rPr lang="en-US" sz="2400" dirty="0"/>
              <a:t>One sender and one receiver</a:t>
            </a:r>
          </a:p>
          <a:p>
            <a:pPr marL="742950" lvl="1" indent="-285750">
              <a:buFont typeface="Arial" panose="020B0604020202020204" pitchFamily="34" charset="0"/>
              <a:buChar char="•"/>
            </a:pPr>
            <a:r>
              <a:rPr lang="en-US" sz="2400" dirty="0"/>
              <a:t>Connect individual pairs of links</a:t>
            </a:r>
          </a:p>
          <a:p>
            <a:pPr marL="742950" lvl="1" indent="-285750">
              <a:buFont typeface="Arial" panose="020B0604020202020204" pitchFamily="34" charset="0"/>
              <a:buChar char="•"/>
            </a:pPr>
            <a:r>
              <a:rPr lang="en-US" sz="2400" dirty="0"/>
              <a:t>They may have to visit some intermediate machines.</a:t>
            </a:r>
          </a:p>
          <a:p>
            <a:pPr marL="285750" indent="-285750">
              <a:buFont typeface="Arial" panose="020B0604020202020204" pitchFamily="34" charset="0"/>
              <a:buChar char="•"/>
            </a:pPr>
            <a:r>
              <a:rPr lang="en-US" sz="2400" dirty="0"/>
              <a:t>Broadcast link</a:t>
            </a:r>
          </a:p>
          <a:p>
            <a:pPr marL="742950" lvl="1" indent="-285750">
              <a:buFont typeface="Arial" panose="020B0604020202020204" pitchFamily="34" charset="0"/>
              <a:buChar char="•"/>
            </a:pPr>
            <a:r>
              <a:rPr lang="en-US" sz="2400" dirty="0"/>
              <a:t>Communication link is shared by several machines</a:t>
            </a:r>
          </a:p>
          <a:p>
            <a:pPr marL="742950" lvl="1" indent="-285750">
              <a:buFont typeface="Arial" panose="020B0604020202020204" pitchFamily="34" charset="0"/>
              <a:buChar char="•"/>
            </a:pPr>
            <a:r>
              <a:rPr lang="en-US" sz="2400" dirty="0"/>
              <a:t>A packet is received by all machines. The address in the packet specified intended recipient. </a:t>
            </a:r>
          </a:p>
          <a:p>
            <a:pPr marL="742950" lvl="1" indent="-285750">
              <a:buFont typeface="Arial" panose="020B0604020202020204" pitchFamily="34" charset="0"/>
              <a:buChar char="•"/>
            </a:pPr>
            <a:r>
              <a:rPr lang="en-US" sz="2400" dirty="0"/>
              <a:t>Broadcasting: message is sent to all machines</a:t>
            </a:r>
          </a:p>
          <a:p>
            <a:pPr marL="742950" lvl="1" indent="-285750">
              <a:buFont typeface="Arial" panose="020B0604020202020204" pitchFamily="34" charset="0"/>
              <a:buChar char="•"/>
            </a:pPr>
            <a:r>
              <a:rPr lang="en-US" sz="2400" dirty="0"/>
              <a:t>Multicasting: message is sent to a subset of nodes.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r>
              <a:rPr lang="en-US" sz="2400" dirty="0"/>
              <a:t>	</a:t>
            </a:r>
            <a:endParaRPr lang="en-IN" sz="2400" dirty="0"/>
          </a:p>
        </p:txBody>
      </p:sp>
    </p:spTree>
    <p:extLst>
      <p:ext uri="{BB962C8B-B14F-4D97-AF65-F5344CB8AC3E}">
        <p14:creationId xmlns:p14="http://schemas.microsoft.com/office/powerpoint/2010/main" val="3874080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4" descr="Computer Networks 5, Tanenbaum, Andrew S., Wetherall, David J ...">
            <a:extLst>
              <a:ext uri="{FF2B5EF4-FFF2-40B4-BE49-F238E27FC236}">
                <a16:creationId xmlns:a16="http://schemas.microsoft.com/office/drawing/2014/main" id="{A7861E9E-F803-4992-BA5A-FFF22890E6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3290" y="327342"/>
            <a:ext cx="5671820" cy="7461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05694" y="941922"/>
            <a:ext cx="5633306" cy="563333"/>
          </a:xfrm>
          <a:prstGeom prst="rect">
            <a:avLst/>
          </a:prstGeom>
        </p:spPr>
        <p:txBody>
          <a:bodyPr vert="horz" wrap="square" lIns="0" tIns="9245" rIns="0" bIns="0" rtlCol="0" anchor="ctr">
            <a:spAutoFit/>
          </a:bodyPr>
          <a:lstStyle/>
          <a:p>
            <a:pPr marL="9245">
              <a:spcBef>
                <a:spcPts val="73"/>
              </a:spcBef>
            </a:pPr>
            <a:r>
              <a:rPr dirty="0"/>
              <a:t>Personal Area</a:t>
            </a:r>
            <a:r>
              <a:rPr spc="-91" dirty="0"/>
              <a:t> </a:t>
            </a:r>
            <a:r>
              <a:rPr dirty="0"/>
              <a:t>Network</a:t>
            </a:r>
          </a:p>
        </p:txBody>
      </p:sp>
      <p:sp>
        <p:nvSpPr>
          <p:cNvPr id="3" name="object 3"/>
          <p:cNvSpPr/>
          <p:nvPr/>
        </p:nvSpPr>
        <p:spPr>
          <a:xfrm>
            <a:off x="598881" y="2233537"/>
            <a:ext cx="6656294" cy="713703"/>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sz="1310"/>
          </a:p>
        </p:txBody>
      </p:sp>
      <p:sp>
        <p:nvSpPr>
          <p:cNvPr id="4" name="object 4"/>
          <p:cNvSpPr txBox="1"/>
          <p:nvPr/>
        </p:nvSpPr>
        <p:spPr>
          <a:xfrm>
            <a:off x="1295400" y="1865385"/>
            <a:ext cx="6656294" cy="1899596"/>
          </a:xfrm>
          <a:prstGeom prst="rect">
            <a:avLst/>
          </a:prstGeom>
        </p:spPr>
        <p:txBody>
          <a:bodyPr vert="horz" wrap="square" lIns="0" tIns="9245" rIns="0" bIns="0" rtlCol="0">
            <a:spAutoFit/>
          </a:bodyPr>
          <a:lstStyle/>
          <a:p>
            <a:pPr marL="466445" indent="-457200">
              <a:spcBef>
                <a:spcPts val="73"/>
              </a:spcBef>
              <a:buFont typeface="Arial" panose="020B0604020202020204" pitchFamily="34" charset="0"/>
              <a:buChar char="•"/>
            </a:pPr>
            <a:r>
              <a:rPr sz="2800" spc="-3" dirty="0">
                <a:latin typeface="Arial"/>
                <a:cs typeface="Arial"/>
              </a:rPr>
              <a:t>Connect devices over the range of </a:t>
            </a:r>
            <a:r>
              <a:rPr sz="2800" dirty="0">
                <a:latin typeface="Arial"/>
                <a:cs typeface="Arial"/>
              </a:rPr>
              <a:t>a</a:t>
            </a:r>
            <a:r>
              <a:rPr sz="2800" spc="-7" dirty="0">
                <a:latin typeface="Arial"/>
                <a:cs typeface="Arial"/>
              </a:rPr>
              <a:t> </a:t>
            </a:r>
            <a:r>
              <a:rPr sz="2800" spc="-3" dirty="0">
                <a:latin typeface="Arial"/>
                <a:cs typeface="Arial"/>
              </a:rPr>
              <a:t>person</a:t>
            </a:r>
            <a:endParaRPr sz="2800" dirty="0">
              <a:latin typeface="Arial"/>
              <a:cs typeface="Arial"/>
            </a:endParaRPr>
          </a:p>
          <a:p>
            <a:pPr marL="466445" indent="-457200">
              <a:spcBef>
                <a:spcPts val="1310"/>
              </a:spcBef>
              <a:buFont typeface="Arial" panose="020B0604020202020204" pitchFamily="34" charset="0"/>
              <a:buChar char="•"/>
            </a:pPr>
            <a:r>
              <a:rPr sz="2800" spc="-3" dirty="0">
                <a:latin typeface="Arial"/>
                <a:cs typeface="Arial"/>
              </a:rPr>
              <a:t>Example of </a:t>
            </a:r>
            <a:r>
              <a:rPr sz="2800" dirty="0">
                <a:latin typeface="Arial"/>
                <a:cs typeface="Arial"/>
              </a:rPr>
              <a:t>a </a:t>
            </a:r>
            <a:r>
              <a:rPr sz="2800" spc="-3" dirty="0">
                <a:latin typeface="Arial"/>
                <a:cs typeface="Arial"/>
              </a:rPr>
              <a:t>Bluetooth (wireless)</a:t>
            </a:r>
            <a:r>
              <a:rPr sz="2800" spc="7" dirty="0">
                <a:latin typeface="Arial"/>
                <a:cs typeface="Arial"/>
              </a:rPr>
              <a:t> </a:t>
            </a:r>
            <a:r>
              <a:rPr sz="2800" spc="-3" dirty="0">
                <a:latin typeface="Arial"/>
                <a:cs typeface="Arial"/>
              </a:rPr>
              <a:t>PAN:</a:t>
            </a:r>
            <a:endParaRPr sz="2800" dirty="0">
              <a:latin typeface="Arial"/>
              <a:cs typeface="Arial"/>
            </a:endParaRPr>
          </a:p>
        </p:txBody>
      </p:sp>
      <p:pic>
        <p:nvPicPr>
          <p:cNvPr id="5" name="object 5"/>
          <p:cNvPicPr/>
          <p:nvPr/>
        </p:nvPicPr>
        <p:blipFill>
          <a:blip r:embed="rId2" cstate="print"/>
          <a:stretch>
            <a:fillRect/>
          </a:stretch>
        </p:blipFill>
        <p:spPr>
          <a:xfrm>
            <a:off x="3368558" y="4609214"/>
            <a:ext cx="2509978" cy="215636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08045" y="728726"/>
            <a:ext cx="4238625" cy="574040"/>
          </a:xfrm>
          <a:prstGeom prst="rect">
            <a:avLst/>
          </a:prstGeom>
        </p:spPr>
        <p:txBody>
          <a:bodyPr vert="horz" wrap="square" lIns="0" tIns="12700" rIns="0" bIns="0" rtlCol="0">
            <a:spAutoFit/>
          </a:bodyPr>
          <a:lstStyle/>
          <a:p>
            <a:pPr marL="12700">
              <a:lnSpc>
                <a:spcPct val="100000"/>
              </a:lnSpc>
              <a:spcBef>
                <a:spcPts val="100"/>
              </a:spcBef>
            </a:pPr>
            <a:r>
              <a:rPr spc="-5" dirty="0"/>
              <a:t>Local Area</a:t>
            </a:r>
            <a:r>
              <a:rPr spc="-110" dirty="0"/>
              <a:t> </a:t>
            </a:r>
            <a:r>
              <a:rPr spc="-5" dirty="0"/>
              <a:t>Networks</a:t>
            </a:r>
          </a:p>
        </p:txBody>
      </p:sp>
      <p:sp>
        <p:nvSpPr>
          <p:cNvPr id="3" name="object 3"/>
          <p:cNvSpPr txBox="1"/>
          <p:nvPr/>
        </p:nvSpPr>
        <p:spPr>
          <a:xfrm>
            <a:off x="993139" y="1624838"/>
            <a:ext cx="6006465" cy="985519"/>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Connect devices in </a:t>
            </a:r>
            <a:r>
              <a:rPr sz="2400" dirty="0">
                <a:latin typeface="Arial"/>
                <a:cs typeface="Arial"/>
              </a:rPr>
              <a:t>a </a:t>
            </a:r>
            <a:r>
              <a:rPr sz="2400" spc="-5" dirty="0">
                <a:latin typeface="Arial"/>
                <a:cs typeface="Arial"/>
              </a:rPr>
              <a:t>home or office</a:t>
            </a:r>
            <a:r>
              <a:rPr sz="2400" spc="-15" dirty="0">
                <a:latin typeface="Arial"/>
                <a:cs typeface="Arial"/>
              </a:rPr>
              <a:t> </a:t>
            </a:r>
            <a:r>
              <a:rPr sz="2400" spc="-5" dirty="0">
                <a:latin typeface="Arial"/>
                <a:cs typeface="Arial"/>
              </a:rPr>
              <a:t>building</a:t>
            </a:r>
            <a:endParaRPr sz="2400">
              <a:latin typeface="Arial"/>
              <a:cs typeface="Arial"/>
            </a:endParaRPr>
          </a:p>
          <a:p>
            <a:pPr marL="12700">
              <a:lnSpc>
                <a:spcPct val="100000"/>
              </a:lnSpc>
              <a:spcBef>
                <a:spcPts val="1800"/>
              </a:spcBef>
            </a:pPr>
            <a:r>
              <a:rPr sz="2400" spc="-5" dirty="0">
                <a:latin typeface="Arial"/>
                <a:cs typeface="Arial"/>
              </a:rPr>
              <a:t>Called </a:t>
            </a:r>
            <a:r>
              <a:rPr sz="2400" u="heavy" spc="-5" dirty="0">
                <a:uFill>
                  <a:solidFill>
                    <a:srgbClr val="000000"/>
                  </a:solidFill>
                </a:uFill>
                <a:latin typeface="Arial"/>
                <a:cs typeface="Arial"/>
              </a:rPr>
              <a:t>enterprise network</a:t>
            </a:r>
            <a:r>
              <a:rPr sz="2400" spc="-5" dirty="0">
                <a:latin typeface="Arial"/>
                <a:cs typeface="Arial"/>
              </a:rPr>
              <a:t> </a:t>
            </a:r>
            <a:r>
              <a:rPr sz="2400" dirty="0">
                <a:latin typeface="Arial"/>
                <a:cs typeface="Arial"/>
              </a:rPr>
              <a:t>in a</a:t>
            </a:r>
            <a:r>
              <a:rPr sz="2400" spc="25" dirty="0">
                <a:latin typeface="Arial"/>
                <a:cs typeface="Arial"/>
              </a:rPr>
              <a:t> </a:t>
            </a:r>
            <a:r>
              <a:rPr sz="2400" spc="-5" dirty="0">
                <a:latin typeface="Arial"/>
                <a:cs typeface="Arial"/>
              </a:rPr>
              <a:t>company</a:t>
            </a:r>
            <a:endParaRPr sz="2400">
              <a:latin typeface="Arial"/>
              <a:cs typeface="Arial"/>
            </a:endParaRPr>
          </a:p>
        </p:txBody>
      </p:sp>
      <p:pic>
        <p:nvPicPr>
          <p:cNvPr id="4" name="object 4"/>
          <p:cNvPicPr/>
          <p:nvPr/>
        </p:nvPicPr>
        <p:blipFill>
          <a:blip r:embed="rId2" cstate="print"/>
          <a:stretch>
            <a:fillRect/>
          </a:stretch>
        </p:blipFill>
        <p:spPr>
          <a:xfrm>
            <a:off x="1668779" y="3000755"/>
            <a:ext cx="2807970" cy="2523744"/>
          </a:xfrm>
          <a:prstGeom prst="rect">
            <a:avLst/>
          </a:prstGeom>
        </p:spPr>
      </p:pic>
      <p:pic>
        <p:nvPicPr>
          <p:cNvPr id="5" name="object 5"/>
          <p:cNvPicPr/>
          <p:nvPr/>
        </p:nvPicPr>
        <p:blipFill>
          <a:blip r:embed="rId3" cstate="print"/>
          <a:stretch>
            <a:fillRect/>
          </a:stretch>
        </p:blipFill>
        <p:spPr>
          <a:xfrm>
            <a:off x="5496305" y="2971800"/>
            <a:ext cx="3171444" cy="2503932"/>
          </a:xfrm>
          <a:prstGeom prst="rect">
            <a:avLst/>
          </a:prstGeom>
        </p:spPr>
      </p:pic>
      <p:sp>
        <p:nvSpPr>
          <p:cNvPr id="6" name="object 6"/>
          <p:cNvSpPr txBox="1"/>
          <p:nvPr/>
        </p:nvSpPr>
        <p:spPr>
          <a:xfrm>
            <a:off x="2030222" y="5654294"/>
            <a:ext cx="1872614" cy="756920"/>
          </a:xfrm>
          <a:prstGeom prst="rect">
            <a:avLst/>
          </a:prstGeom>
        </p:spPr>
        <p:txBody>
          <a:bodyPr vert="horz" wrap="square" lIns="0" tIns="12700" rIns="0" bIns="0" rtlCol="0">
            <a:spAutoFit/>
          </a:bodyPr>
          <a:lstStyle/>
          <a:p>
            <a:pPr marL="211454" marR="5080" indent="-199390">
              <a:lnSpc>
                <a:spcPct val="100000"/>
              </a:lnSpc>
              <a:spcBef>
                <a:spcPts val="100"/>
              </a:spcBef>
            </a:pPr>
            <a:r>
              <a:rPr sz="2400" dirty="0">
                <a:latin typeface="Arial"/>
                <a:cs typeface="Arial"/>
              </a:rPr>
              <a:t>Wireless</a:t>
            </a:r>
            <a:r>
              <a:rPr sz="2400" spc="-95" dirty="0">
                <a:latin typeface="Arial"/>
                <a:cs typeface="Arial"/>
              </a:rPr>
              <a:t> </a:t>
            </a:r>
            <a:r>
              <a:rPr sz="2400" spc="-5" dirty="0">
                <a:latin typeface="Arial"/>
                <a:cs typeface="Arial"/>
              </a:rPr>
              <a:t>LAN  with</a:t>
            </a:r>
            <a:r>
              <a:rPr sz="2400" spc="-45" dirty="0">
                <a:latin typeface="Arial"/>
                <a:cs typeface="Arial"/>
              </a:rPr>
              <a:t> </a:t>
            </a:r>
            <a:r>
              <a:rPr sz="2400" spc="-35" dirty="0">
                <a:latin typeface="Arial"/>
                <a:cs typeface="Arial"/>
              </a:rPr>
              <a:t>802.11</a:t>
            </a:r>
            <a:endParaRPr sz="2400">
              <a:latin typeface="Arial"/>
              <a:cs typeface="Arial"/>
            </a:endParaRPr>
          </a:p>
        </p:txBody>
      </p:sp>
      <p:sp>
        <p:nvSpPr>
          <p:cNvPr id="7" name="object 7"/>
          <p:cNvSpPr txBox="1"/>
          <p:nvPr/>
        </p:nvSpPr>
        <p:spPr>
          <a:xfrm>
            <a:off x="5861558" y="5644388"/>
            <a:ext cx="2447290" cy="756920"/>
          </a:xfrm>
          <a:prstGeom prst="rect">
            <a:avLst/>
          </a:prstGeom>
        </p:spPr>
        <p:txBody>
          <a:bodyPr vert="horz" wrap="square" lIns="0" tIns="12700" rIns="0" bIns="0" rtlCol="0">
            <a:spAutoFit/>
          </a:bodyPr>
          <a:lstStyle/>
          <a:p>
            <a:pPr marL="12700" marR="5080" indent="160655">
              <a:lnSpc>
                <a:spcPct val="100000"/>
              </a:lnSpc>
              <a:spcBef>
                <a:spcPts val="100"/>
              </a:spcBef>
            </a:pPr>
            <a:r>
              <a:rPr sz="2400" dirty="0">
                <a:latin typeface="Arial"/>
                <a:cs typeface="Arial"/>
              </a:rPr>
              <a:t>Wired </a:t>
            </a:r>
            <a:r>
              <a:rPr sz="2400" spc="-5" dirty="0">
                <a:latin typeface="Arial"/>
                <a:cs typeface="Arial"/>
              </a:rPr>
              <a:t>LAN with  switched</a:t>
            </a:r>
            <a:r>
              <a:rPr sz="2400" spc="-80" dirty="0">
                <a:latin typeface="Arial"/>
                <a:cs typeface="Arial"/>
              </a:rPr>
              <a:t> </a:t>
            </a:r>
            <a:r>
              <a:rPr sz="2400" spc="-5" dirty="0">
                <a:latin typeface="Arial"/>
                <a:cs typeface="Arial"/>
              </a:rPr>
              <a:t>Ethernet</a:t>
            </a:r>
            <a:endParaRPr sz="2400">
              <a:latin typeface="Arial"/>
              <a:cs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97100" y="728726"/>
            <a:ext cx="5664200" cy="574040"/>
          </a:xfrm>
          <a:prstGeom prst="rect">
            <a:avLst/>
          </a:prstGeom>
        </p:spPr>
        <p:txBody>
          <a:bodyPr vert="horz" wrap="square" lIns="0" tIns="12700" rIns="0" bIns="0" rtlCol="0">
            <a:spAutoFit/>
          </a:bodyPr>
          <a:lstStyle/>
          <a:p>
            <a:pPr marL="12700">
              <a:lnSpc>
                <a:spcPct val="100000"/>
              </a:lnSpc>
              <a:spcBef>
                <a:spcPts val="100"/>
              </a:spcBef>
            </a:pPr>
            <a:r>
              <a:rPr dirty="0"/>
              <a:t>Metropolitan Area</a:t>
            </a:r>
            <a:r>
              <a:rPr spc="-125" dirty="0"/>
              <a:t> </a:t>
            </a:r>
            <a:r>
              <a:rPr dirty="0"/>
              <a:t>Networks</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50339" y="2092705"/>
            <a:ext cx="5668645" cy="985519"/>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Connect devices over </a:t>
            </a:r>
            <a:r>
              <a:rPr sz="2400" dirty="0">
                <a:latin typeface="Arial"/>
                <a:cs typeface="Arial"/>
              </a:rPr>
              <a:t>a </a:t>
            </a:r>
            <a:r>
              <a:rPr sz="2400" spc="-5" dirty="0">
                <a:latin typeface="Arial"/>
                <a:cs typeface="Arial"/>
              </a:rPr>
              <a:t>metropolitan</a:t>
            </a:r>
            <a:r>
              <a:rPr sz="2400" spc="-25" dirty="0">
                <a:latin typeface="Arial"/>
                <a:cs typeface="Arial"/>
              </a:rPr>
              <a:t> </a:t>
            </a:r>
            <a:r>
              <a:rPr sz="2400" spc="-5" dirty="0">
                <a:latin typeface="Arial"/>
                <a:cs typeface="Arial"/>
              </a:rPr>
              <a:t>area</a:t>
            </a:r>
            <a:endParaRPr sz="2400">
              <a:latin typeface="Arial"/>
              <a:cs typeface="Arial"/>
            </a:endParaRPr>
          </a:p>
          <a:p>
            <a:pPr marL="12700">
              <a:lnSpc>
                <a:spcPct val="100000"/>
              </a:lnSpc>
              <a:spcBef>
                <a:spcPts val="1800"/>
              </a:spcBef>
            </a:pPr>
            <a:r>
              <a:rPr sz="2400" spc="-5" dirty="0">
                <a:latin typeface="Arial"/>
                <a:cs typeface="Arial"/>
              </a:rPr>
              <a:t>Example MAN based on cable</a:t>
            </a:r>
            <a:r>
              <a:rPr sz="2400" spc="30" dirty="0">
                <a:latin typeface="Arial"/>
                <a:cs typeface="Arial"/>
              </a:rPr>
              <a:t> </a:t>
            </a:r>
            <a:r>
              <a:rPr sz="2400" spc="-5" dirty="0">
                <a:latin typeface="Arial"/>
                <a:cs typeface="Arial"/>
              </a:rPr>
              <a:t>TV:</a:t>
            </a:r>
            <a:endParaRPr sz="2400">
              <a:latin typeface="Arial"/>
              <a:cs typeface="Arial"/>
            </a:endParaRPr>
          </a:p>
        </p:txBody>
      </p:sp>
      <p:pic>
        <p:nvPicPr>
          <p:cNvPr id="5" name="object 5"/>
          <p:cNvPicPr/>
          <p:nvPr/>
        </p:nvPicPr>
        <p:blipFill>
          <a:blip r:embed="rId2" cstate="print"/>
          <a:stretch>
            <a:fillRect/>
          </a:stretch>
        </p:blipFill>
        <p:spPr>
          <a:xfrm>
            <a:off x="2262377" y="3276600"/>
            <a:ext cx="5534405" cy="3214878"/>
          </a:xfrm>
          <a:prstGeom prst="rect">
            <a:avLst/>
          </a:prstGeom>
        </p:spPr>
      </p:pic>
      <p:sp>
        <p:nvSpPr>
          <p:cNvPr id="6" name="object 6"/>
          <p:cNvSpPr txBox="1">
            <a:spLocks noGrp="1"/>
          </p:cNvSpPr>
          <p:nvPr>
            <p:ph type="ftr" sz="quarter" idx="5"/>
          </p:nvPr>
        </p:nvSpPr>
        <p:spPr>
          <a:prstGeom prst="rect">
            <a:avLst/>
          </a:prstGeom>
        </p:spPr>
        <p:txBody>
          <a:bodyPr vert="horz" wrap="square" lIns="0" tIns="2540" rIns="0" bIns="0" rtlCol="0">
            <a:spAutoFit/>
          </a:bodyPr>
          <a:lstStyle/>
          <a:p>
            <a:pPr marL="12700">
              <a:lnSpc>
                <a:spcPct val="100000"/>
              </a:lnSpc>
              <a:spcBef>
                <a:spcPts val="20"/>
              </a:spcBef>
            </a:pPr>
            <a:r>
              <a:rPr spc="-5" dirty="0"/>
              <a:t>CN5E by Tanenbaum &amp; </a:t>
            </a:r>
            <a:r>
              <a:rPr dirty="0"/>
              <a:t>Wetherall, </a:t>
            </a:r>
            <a:r>
              <a:rPr spc="-5" dirty="0"/>
              <a:t>© Pearson Education-Prentice</a:t>
            </a:r>
            <a:r>
              <a:rPr spc="80" dirty="0"/>
              <a:t> </a:t>
            </a:r>
            <a:r>
              <a:rPr spc="-5" dirty="0"/>
              <a:t>Hall and D. Wetherall, 2011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91054" y="728726"/>
            <a:ext cx="4876800" cy="574040"/>
          </a:xfrm>
          <a:prstGeom prst="rect">
            <a:avLst/>
          </a:prstGeom>
        </p:spPr>
        <p:txBody>
          <a:bodyPr vert="horz" wrap="square" lIns="0" tIns="12700" rIns="0" bIns="0" rtlCol="0">
            <a:spAutoFit/>
          </a:bodyPr>
          <a:lstStyle/>
          <a:p>
            <a:pPr marL="12700">
              <a:lnSpc>
                <a:spcPct val="100000"/>
              </a:lnSpc>
              <a:spcBef>
                <a:spcPts val="100"/>
              </a:spcBef>
            </a:pPr>
            <a:r>
              <a:rPr dirty="0"/>
              <a:t>Wide Area </a:t>
            </a:r>
            <a:r>
              <a:rPr spc="-5" dirty="0"/>
              <a:t>Networks</a:t>
            </a:r>
            <a:r>
              <a:rPr spc="-125" dirty="0"/>
              <a:t> </a:t>
            </a:r>
            <a:r>
              <a:rPr dirty="0"/>
              <a:t>(1)</a:t>
            </a:r>
          </a:p>
        </p:txBody>
      </p:sp>
      <p:sp>
        <p:nvSpPr>
          <p:cNvPr id="3" name="object 3"/>
          <p:cNvSpPr txBox="1"/>
          <p:nvPr/>
        </p:nvSpPr>
        <p:spPr>
          <a:xfrm>
            <a:off x="993139" y="1624838"/>
            <a:ext cx="6414135" cy="985519"/>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Connect devices over </a:t>
            </a:r>
            <a:r>
              <a:rPr sz="2400" dirty="0">
                <a:latin typeface="Arial"/>
                <a:cs typeface="Arial"/>
              </a:rPr>
              <a:t>a</a:t>
            </a:r>
            <a:r>
              <a:rPr sz="2400" spc="20" dirty="0">
                <a:latin typeface="Arial"/>
                <a:cs typeface="Arial"/>
              </a:rPr>
              <a:t> </a:t>
            </a:r>
            <a:r>
              <a:rPr sz="2400" spc="-5" dirty="0">
                <a:latin typeface="Arial"/>
                <a:cs typeface="Arial"/>
              </a:rPr>
              <a:t>country</a:t>
            </a:r>
            <a:endParaRPr sz="2400">
              <a:latin typeface="Arial"/>
              <a:cs typeface="Arial"/>
            </a:endParaRPr>
          </a:p>
          <a:p>
            <a:pPr marL="12700">
              <a:lnSpc>
                <a:spcPct val="100000"/>
              </a:lnSpc>
              <a:spcBef>
                <a:spcPts val="1800"/>
              </a:spcBef>
            </a:pPr>
            <a:r>
              <a:rPr sz="2400" spc="-5" dirty="0">
                <a:latin typeface="Arial"/>
                <a:cs typeface="Arial"/>
              </a:rPr>
              <a:t>Example </a:t>
            </a:r>
            <a:r>
              <a:rPr sz="2400" dirty="0">
                <a:latin typeface="Arial"/>
                <a:cs typeface="Arial"/>
              </a:rPr>
              <a:t>WAN </a:t>
            </a:r>
            <a:r>
              <a:rPr sz="2400" spc="-5" dirty="0">
                <a:latin typeface="Arial"/>
                <a:cs typeface="Arial"/>
              </a:rPr>
              <a:t>connecting three branch</a:t>
            </a:r>
            <a:r>
              <a:rPr sz="2400" spc="-30" dirty="0">
                <a:latin typeface="Arial"/>
                <a:cs typeface="Arial"/>
              </a:rPr>
              <a:t> </a:t>
            </a:r>
            <a:r>
              <a:rPr sz="2400" spc="-5" dirty="0">
                <a:latin typeface="Arial"/>
                <a:cs typeface="Arial"/>
              </a:rPr>
              <a:t>offices:</a:t>
            </a:r>
            <a:endParaRPr sz="2400">
              <a:latin typeface="Arial"/>
              <a:cs typeface="Arial"/>
            </a:endParaRPr>
          </a:p>
        </p:txBody>
      </p:sp>
      <p:pic>
        <p:nvPicPr>
          <p:cNvPr id="4" name="object 4"/>
          <p:cNvPicPr/>
          <p:nvPr/>
        </p:nvPicPr>
        <p:blipFill>
          <a:blip r:embed="rId2" cstate="print"/>
          <a:stretch>
            <a:fillRect/>
          </a:stretch>
        </p:blipFill>
        <p:spPr>
          <a:xfrm>
            <a:off x="1971294" y="2791205"/>
            <a:ext cx="6400800" cy="3940301"/>
          </a:xfrm>
          <a:prstGeom prst="rect">
            <a:avLst/>
          </a:prstGeom>
        </p:spPr>
      </p:pic>
      <p:sp>
        <p:nvSpPr>
          <p:cNvPr id="5" name="object 5"/>
          <p:cNvSpPr txBox="1">
            <a:spLocks noGrp="1"/>
          </p:cNvSpPr>
          <p:nvPr>
            <p:ph type="ftr" sz="quarter" idx="5"/>
          </p:nvPr>
        </p:nvSpPr>
        <p:spPr>
          <a:prstGeom prst="rect">
            <a:avLst/>
          </a:prstGeom>
        </p:spPr>
        <p:txBody>
          <a:bodyPr vert="horz" wrap="square" lIns="0" tIns="2540" rIns="0" bIns="0" rtlCol="0">
            <a:spAutoFit/>
          </a:bodyPr>
          <a:lstStyle/>
          <a:p>
            <a:pPr marL="12700">
              <a:lnSpc>
                <a:spcPct val="100000"/>
              </a:lnSpc>
              <a:spcBef>
                <a:spcPts val="20"/>
              </a:spcBef>
            </a:pPr>
            <a:r>
              <a:rPr spc="-5" dirty="0"/>
              <a:t>CN5E by Tanenbaum &amp; </a:t>
            </a:r>
            <a:r>
              <a:rPr dirty="0"/>
              <a:t>Wetherall, </a:t>
            </a:r>
            <a:r>
              <a:rPr spc="-5" dirty="0"/>
              <a:t>© Pearson Education-Prentice</a:t>
            </a:r>
            <a:r>
              <a:rPr spc="80" dirty="0"/>
              <a:t> </a:t>
            </a:r>
            <a:r>
              <a:rPr spc="-5" dirty="0"/>
              <a:t>Hall and D. Wetherall, 2011</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12700">
              <a:lnSpc>
                <a:spcPct val="100000"/>
              </a:lnSpc>
              <a:spcBef>
                <a:spcPts val="100"/>
              </a:spcBef>
            </a:pPr>
            <a:r>
              <a:rPr dirty="0"/>
              <a:t>Wide Area </a:t>
            </a:r>
            <a:r>
              <a:rPr spc="-5" dirty="0"/>
              <a:t>Networks</a:t>
            </a:r>
            <a:r>
              <a:rPr spc="-125" dirty="0"/>
              <a:t> </a:t>
            </a:r>
            <a:r>
              <a:rPr dirty="0"/>
              <a:t>(2)</a:t>
            </a:r>
          </a:p>
        </p:txBody>
      </p:sp>
      <p:sp>
        <p:nvSpPr>
          <p:cNvPr id="3" name="object 3"/>
          <p:cNvSpPr txBox="1"/>
          <p:nvPr/>
        </p:nvSpPr>
        <p:spPr>
          <a:xfrm>
            <a:off x="993139" y="1624838"/>
            <a:ext cx="7851140" cy="985519"/>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An ISP (Internet Service Provider) network is also </a:t>
            </a:r>
            <a:r>
              <a:rPr sz="2400" dirty="0">
                <a:latin typeface="Arial"/>
                <a:cs typeface="Arial"/>
              </a:rPr>
              <a:t>a</a:t>
            </a:r>
            <a:r>
              <a:rPr sz="2400" spc="-10" dirty="0">
                <a:latin typeface="Arial"/>
                <a:cs typeface="Arial"/>
              </a:rPr>
              <a:t> </a:t>
            </a:r>
            <a:r>
              <a:rPr sz="2400" spc="-5" dirty="0">
                <a:latin typeface="Arial"/>
                <a:cs typeface="Arial"/>
              </a:rPr>
              <a:t>WAN.</a:t>
            </a:r>
            <a:endParaRPr sz="2400">
              <a:latin typeface="Arial"/>
              <a:cs typeface="Arial"/>
            </a:endParaRPr>
          </a:p>
          <a:p>
            <a:pPr marL="12700">
              <a:lnSpc>
                <a:spcPct val="100000"/>
              </a:lnSpc>
              <a:spcBef>
                <a:spcPts val="1800"/>
              </a:spcBef>
            </a:pPr>
            <a:r>
              <a:rPr sz="2400" spc="-5" dirty="0">
                <a:latin typeface="Arial"/>
                <a:cs typeface="Arial"/>
              </a:rPr>
              <a:t>Customers buy connectivity from the </a:t>
            </a:r>
            <a:r>
              <a:rPr sz="2400" dirty="0">
                <a:latin typeface="Arial"/>
                <a:cs typeface="Arial"/>
              </a:rPr>
              <a:t>ISP </a:t>
            </a:r>
            <a:r>
              <a:rPr sz="2400" spc="-5" dirty="0">
                <a:latin typeface="Arial"/>
                <a:cs typeface="Arial"/>
              </a:rPr>
              <a:t>to use</a:t>
            </a:r>
            <a:r>
              <a:rPr sz="2400" spc="15" dirty="0">
                <a:latin typeface="Arial"/>
                <a:cs typeface="Arial"/>
              </a:rPr>
              <a:t> </a:t>
            </a:r>
            <a:r>
              <a:rPr sz="2400" spc="-5" dirty="0">
                <a:latin typeface="Arial"/>
                <a:cs typeface="Arial"/>
              </a:rPr>
              <a:t>it.</a:t>
            </a:r>
            <a:endParaRPr sz="2400">
              <a:latin typeface="Arial"/>
              <a:cs typeface="Arial"/>
            </a:endParaRPr>
          </a:p>
        </p:txBody>
      </p:sp>
      <p:pic>
        <p:nvPicPr>
          <p:cNvPr id="4" name="object 4"/>
          <p:cNvPicPr/>
          <p:nvPr/>
        </p:nvPicPr>
        <p:blipFill>
          <a:blip r:embed="rId2" cstate="print"/>
          <a:stretch>
            <a:fillRect/>
          </a:stretch>
        </p:blipFill>
        <p:spPr>
          <a:xfrm>
            <a:off x="2022348" y="2762250"/>
            <a:ext cx="6400800" cy="3810000"/>
          </a:xfrm>
          <a:prstGeom prst="rect">
            <a:avLst/>
          </a:prstGeom>
        </p:spPr>
      </p:pic>
      <p:sp>
        <p:nvSpPr>
          <p:cNvPr id="5" name="object 5"/>
          <p:cNvSpPr txBox="1">
            <a:spLocks noGrp="1"/>
          </p:cNvSpPr>
          <p:nvPr>
            <p:ph type="ftr" sz="quarter" idx="5"/>
          </p:nvPr>
        </p:nvSpPr>
        <p:spPr>
          <a:prstGeom prst="rect">
            <a:avLst/>
          </a:prstGeom>
        </p:spPr>
        <p:txBody>
          <a:bodyPr vert="horz" wrap="square" lIns="0" tIns="2540" rIns="0" bIns="0" rtlCol="0">
            <a:spAutoFit/>
          </a:bodyPr>
          <a:lstStyle/>
          <a:p>
            <a:pPr marL="12700">
              <a:lnSpc>
                <a:spcPct val="100000"/>
              </a:lnSpc>
              <a:spcBef>
                <a:spcPts val="20"/>
              </a:spcBef>
            </a:pPr>
            <a:r>
              <a:rPr spc="-5" dirty="0"/>
              <a:t>CN5E by Tanenbaum &amp; </a:t>
            </a:r>
            <a:r>
              <a:rPr dirty="0"/>
              <a:t>Wetherall, </a:t>
            </a:r>
            <a:r>
              <a:rPr spc="-5" dirty="0"/>
              <a:t>© Pearson Education-Prentice</a:t>
            </a:r>
            <a:r>
              <a:rPr spc="80" dirty="0"/>
              <a:t> </a:t>
            </a:r>
            <a:r>
              <a:rPr spc="-5" dirty="0"/>
              <a:t>Hall and D. Wetherall, 2011</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12700">
              <a:lnSpc>
                <a:spcPct val="100000"/>
              </a:lnSpc>
              <a:spcBef>
                <a:spcPts val="100"/>
              </a:spcBef>
            </a:pPr>
            <a:r>
              <a:rPr dirty="0"/>
              <a:t>Wide Area </a:t>
            </a:r>
            <a:r>
              <a:rPr spc="-5" dirty="0"/>
              <a:t>Networks</a:t>
            </a:r>
            <a:r>
              <a:rPr spc="-125" dirty="0"/>
              <a:t> </a:t>
            </a:r>
            <a:r>
              <a:rPr dirty="0"/>
              <a:t>(3)</a:t>
            </a:r>
          </a:p>
        </p:txBody>
      </p:sp>
      <p:sp>
        <p:nvSpPr>
          <p:cNvPr id="3" name="object 3"/>
          <p:cNvSpPr txBox="1"/>
          <p:nvPr/>
        </p:nvSpPr>
        <p:spPr>
          <a:xfrm>
            <a:off x="993139" y="1624838"/>
            <a:ext cx="7916545" cy="756920"/>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Arial"/>
                <a:cs typeface="Arial"/>
              </a:rPr>
              <a:t>A </a:t>
            </a:r>
            <a:r>
              <a:rPr sz="2400" spc="-5" dirty="0">
                <a:latin typeface="Arial"/>
                <a:cs typeface="Arial"/>
              </a:rPr>
              <a:t>VPN (Virtual Private Network) is </a:t>
            </a:r>
            <a:r>
              <a:rPr sz="2400" dirty="0">
                <a:latin typeface="Arial"/>
                <a:cs typeface="Arial"/>
              </a:rPr>
              <a:t>a WAN </a:t>
            </a:r>
            <a:r>
              <a:rPr sz="2400" spc="-5" dirty="0">
                <a:latin typeface="Arial"/>
                <a:cs typeface="Arial"/>
              </a:rPr>
              <a:t>built </a:t>
            </a:r>
            <a:r>
              <a:rPr sz="2400" dirty="0">
                <a:latin typeface="Arial"/>
                <a:cs typeface="Arial"/>
              </a:rPr>
              <a:t>from </a:t>
            </a:r>
            <a:r>
              <a:rPr sz="2400" spc="-5" dirty="0">
                <a:latin typeface="Arial"/>
                <a:cs typeface="Arial"/>
              </a:rPr>
              <a:t>virtual  links that run on top of the</a:t>
            </a:r>
            <a:r>
              <a:rPr sz="2400" spc="15" dirty="0">
                <a:latin typeface="Arial"/>
                <a:cs typeface="Arial"/>
              </a:rPr>
              <a:t> </a:t>
            </a:r>
            <a:r>
              <a:rPr sz="2400" spc="-5" dirty="0">
                <a:latin typeface="Arial"/>
                <a:cs typeface="Arial"/>
              </a:rPr>
              <a:t>Internet.</a:t>
            </a:r>
            <a:endParaRPr sz="2400">
              <a:latin typeface="Arial"/>
              <a:cs typeface="Arial"/>
            </a:endParaRPr>
          </a:p>
        </p:txBody>
      </p:sp>
      <p:pic>
        <p:nvPicPr>
          <p:cNvPr id="4" name="object 4"/>
          <p:cNvPicPr/>
          <p:nvPr/>
        </p:nvPicPr>
        <p:blipFill>
          <a:blip r:embed="rId2" cstate="print"/>
          <a:stretch>
            <a:fillRect/>
          </a:stretch>
        </p:blipFill>
        <p:spPr>
          <a:xfrm>
            <a:off x="2023872" y="2800350"/>
            <a:ext cx="6400800" cy="4043172"/>
          </a:xfrm>
          <a:prstGeom prst="rect">
            <a:avLst/>
          </a:prstGeom>
        </p:spPr>
      </p:pic>
      <p:sp>
        <p:nvSpPr>
          <p:cNvPr id="5" name="object 5"/>
          <p:cNvSpPr txBox="1">
            <a:spLocks noGrp="1"/>
          </p:cNvSpPr>
          <p:nvPr>
            <p:ph type="ftr" sz="quarter" idx="5"/>
          </p:nvPr>
        </p:nvSpPr>
        <p:spPr>
          <a:prstGeom prst="rect">
            <a:avLst/>
          </a:prstGeom>
        </p:spPr>
        <p:txBody>
          <a:bodyPr vert="horz" wrap="square" lIns="0" tIns="2540" rIns="0" bIns="0" rtlCol="0">
            <a:spAutoFit/>
          </a:bodyPr>
          <a:lstStyle/>
          <a:p>
            <a:pPr marL="12700">
              <a:lnSpc>
                <a:spcPct val="100000"/>
              </a:lnSpc>
              <a:spcBef>
                <a:spcPts val="20"/>
              </a:spcBef>
            </a:pPr>
            <a:r>
              <a:rPr spc="-5" dirty="0"/>
              <a:t>CN5E by Tanenbaum &amp; </a:t>
            </a:r>
            <a:r>
              <a:rPr dirty="0"/>
              <a:t>Wetherall, </a:t>
            </a:r>
            <a:r>
              <a:rPr spc="-5" dirty="0"/>
              <a:t>© Pearson Education-Prentice</a:t>
            </a:r>
            <a:r>
              <a:rPr spc="80" dirty="0"/>
              <a:t> </a:t>
            </a:r>
            <a:r>
              <a:rPr spc="-5" dirty="0"/>
              <a:t>Hall and D. Wetherall, 2011</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12083" y="728726"/>
            <a:ext cx="3632835" cy="574040"/>
          </a:xfrm>
          <a:prstGeom prst="rect">
            <a:avLst/>
          </a:prstGeom>
        </p:spPr>
        <p:txBody>
          <a:bodyPr vert="horz" wrap="square" lIns="0" tIns="12700" rIns="0" bIns="0" rtlCol="0">
            <a:spAutoFit/>
          </a:bodyPr>
          <a:lstStyle/>
          <a:p>
            <a:pPr marL="12700">
              <a:lnSpc>
                <a:spcPct val="100000"/>
              </a:lnSpc>
              <a:spcBef>
                <a:spcPts val="100"/>
              </a:spcBef>
            </a:pPr>
            <a:r>
              <a:rPr spc="-5" dirty="0"/>
              <a:t>Network</a:t>
            </a:r>
            <a:r>
              <a:rPr spc="-95" dirty="0"/>
              <a:t> </a:t>
            </a:r>
            <a:r>
              <a:rPr dirty="0"/>
              <a:t>Software</a:t>
            </a:r>
          </a:p>
        </p:txBody>
      </p:sp>
      <p:sp>
        <p:nvSpPr>
          <p:cNvPr id="3" name="object 3"/>
          <p:cNvSpPr txBox="1"/>
          <p:nvPr/>
        </p:nvSpPr>
        <p:spPr>
          <a:xfrm>
            <a:off x="1295400" y="1981200"/>
            <a:ext cx="7620000" cy="3352200"/>
          </a:xfrm>
          <a:prstGeom prst="rect">
            <a:avLst/>
          </a:prstGeom>
        </p:spPr>
        <p:txBody>
          <a:bodyPr vert="horz" wrap="square" lIns="0" tIns="88900" rIns="0" bIns="0" rtlCol="0">
            <a:spAutoFit/>
          </a:bodyPr>
          <a:lstStyle/>
          <a:p>
            <a:pPr marL="469900" indent="-457200">
              <a:lnSpc>
                <a:spcPct val="100000"/>
              </a:lnSpc>
              <a:spcBef>
                <a:spcPts val="700"/>
              </a:spcBef>
              <a:buClr>
                <a:srgbClr val="0000FF"/>
              </a:buClr>
              <a:buChar char="•"/>
              <a:tabLst>
                <a:tab pos="469265" algn="l"/>
                <a:tab pos="469900" algn="l"/>
              </a:tabLst>
            </a:pPr>
            <a:r>
              <a:rPr sz="3200" spc="-5" dirty="0">
                <a:latin typeface="Arial"/>
                <a:cs typeface="Arial"/>
              </a:rPr>
              <a:t>Protocol layers</a:t>
            </a:r>
            <a:r>
              <a:rPr sz="3200" spc="10" dirty="0">
                <a:latin typeface="Arial"/>
                <a:cs typeface="Arial"/>
              </a:rPr>
              <a:t> </a:t>
            </a:r>
            <a:r>
              <a:rPr sz="3200" dirty="0">
                <a:solidFill>
                  <a:srgbClr val="0000FF"/>
                </a:solidFill>
                <a:latin typeface="Arial"/>
                <a:cs typeface="Arial"/>
              </a:rPr>
              <a:t>»</a:t>
            </a:r>
            <a:endParaRPr sz="3200" dirty="0">
              <a:latin typeface="Arial"/>
              <a:cs typeface="Arial"/>
            </a:endParaRPr>
          </a:p>
          <a:p>
            <a:pPr marL="469900" indent="-457200">
              <a:lnSpc>
                <a:spcPct val="100000"/>
              </a:lnSpc>
              <a:spcBef>
                <a:spcPts val="600"/>
              </a:spcBef>
              <a:buClr>
                <a:srgbClr val="0000FF"/>
              </a:buClr>
              <a:buChar char="•"/>
              <a:tabLst>
                <a:tab pos="469265" algn="l"/>
                <a:tab pos="469900" algn="l"/>
              </a:tabLst>
            </a:pPr>
            <a:r>
              <a:rPr sz="3200" spc="-5" dirty="0">
                <a:latin typeface="Arial"/>
                <a:cs typeface="Arial"/>
              </a:rPr>
              <a:t>Design issues for the layers</a:t>
            </a:r>
            <a:r>
              <a:rPr sz="3200" spc="35" dirty="0">
                <a:latin typeface="Arial"/>
                <a:cs typeface="Arial"/>
              </a:rPr>
              <a:t> </a:t>
            </a:r>
            <a:r>
              <a:rPr sz="3200" dirty="0">
                <a:solidFill>
                  <a:srgbClr val="0000FF"/>
                </a:solidFill>
                <a:latin typeface="Arial"/>
                <a:cs typeface="Arial"/>
              </a:rPr>
              <a:t>»</a:t>
            </a:r>
            <a:endParaRPr sz="3200" dirty="0">
              <a:latin typeface="Arial"/>
              <a:cs typeface="Arial"/>
            </a:endParaRPr>
          </a:p>
          <a:p>
            <a:pPr marL="469900" indent="-457200">
              <a:lnSpc>
                <a:spcPct val="100000"/>
              </a:lnSpc>
              <a:spcBef>
                <a:spcPts val="600"/>
              </a:spcBef>
              <a:buClr>
                <a:srgbClr val="0000FF"/>
              </a:buClr>
              <a:buChar char="•"/>
              <a:tabLst>
                <a:tab pos="469265" algn="l"/>
                <a:tab pos="469900" algn="l"/>
              </a:tabLst>
            </a:pPr>
            <a:r>
              <a:rPr sz="3200" spc="-5" dirty="0">
                <a:latin typeface="Arial"/>
                <a:cs typeface="Arial"/>
              </a:rPr>
              <a:t>Connection-oriented vs. connectionless service</a:t>
            </a:r>
            <a:r>
              <a:rPr sz="3200" spc="5" dirty="0">
                <a:latin typeface="Arial"/>
                <a:cs typeface="Arial"/>
              </a:rPr>
              <a:t> </a:t>
            </a:r>
            <a:r>
              <a:rPr sz="3200" dirty="0">
                <a:solidFill>
                  <a:srgbClr val="0000FF"/>
                </a:solidFill>
                <a:latin typeface="Arial"/>
                <a:cs typeface="Arial"/>
              </a:rPr>
              <a:t>»</a:t>
            </a:r>
            <a:endParaRPr sz="3200" dirty="0">
              <a:latin typeface="Arial"/>
              <a:cs typeface="Arial"/>
            </a:endParaRPr>
          </a:p>
          <a:p>
            <a:pPr marL="469900" indent="-457200">
              <a:lnSpc>
                <a:spcPct val="100000"/>
              </a:lnSpc>
              <a:spcBef>
                <a:spcPts val="600"/>
              </a:spcBef>
              <a:buClr>
                <a:srgbClr val="0000FF"/>
              </a:buClr>
              <a:buChar char="•"/>
              <a:tabLst>
                <a:tab pos="469265" algn="l"/>
                <a:tab pos="469900" algn="l"/>
              </a:tabLst>
            </a:pPr>
            <a:r>
              <a:rPr sz="3200" spc="-5" dirty="0">
                <a:latin typeface="Arial"/>
                <a:cs typeface="Arial"/>
              </a:rPr>
              <a:t>Service primitives</a:t>
            </a:r>
            <a:r>
              <a:rPr sz="3200" spc="25" dirty="0">
                <a:latin typeface="Arial"/>
                <a:cs typeface="Arial"/>
              </a:rPr>
              <a:t> </a:t>
            </a:r>
            <a:r>
              <a:rPr sz="3200" dirty="0">
                <a:solidFill>
                  <a:srgbClr val="0000FF"/>
                </a:solidFill>
                <a:latin typeface="Arial"/>
                <a:cs typeface="Arial"/>
              </a:rPr>
              <a:t>»</a:t>
            </a:r>
            <a:endParaRPr sz="3200" dirty="0">
              <a:latin typeface="Arial"/>
              <a:cs typeface="Arial"/>
            </a:endParaRPr>
          </a:p>
          <a:p>
            <a:pPr marL="469900" indent="-457200">
              <a:lnSpc>
                <a:spcPct val="100000"/>
              </a:lnSpc>
              <a:spcBef>
                <a:spcPts val="600"/>
              </a:spcBef>
              <a:buClr>
                <a:srgbClr val="0000FF"/>
              </a:buClr>
              <a:buChar char="•"/>
              <a:tabLst>
                <a:tab pos="469265" algn="l"/>
                <a:tab pos="469900" algn="l"/>
              </a:tabLst>
            </a:pPr>
            <a:r>
              <a:rPr sz="3200" spc="-5" dirty="0">
                <a:latin typeface="Arial"/>
                <a:cs typeface="Arial"/>
              </a:rPr>
              <a:t>Relationship of services to protocols</a:t>
            </a:r>
            <a:r>
              <a:rPr sz="3200" spc="45" dirty="0">
                <a:latin typeface="Arial"/>
                <a:cs typeface="Arial"/>
              </a:rPr>
              <a:t> </a:t>
            </a:r>
            <a:r>
              <a:rPr sz="3200" dirty="0">
                <a:solidFill>
                  <a:srgbClr val="0000FF"/>
                </a:solidFill>
                <a:latin typeface="Arial"/>
                <a:cs typeface="Arial"/>
              </a:rPr>
              <a:t>»</a:t>
            </a:r>
            <a:endParaRPr sz="3200" dirty="0">
              <a:latin typeface="Arial"/>
              <a:cs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86354" y="728726"/>
            <a:ext cx="3883025" cy="574040"/>
          </a:xfrm>
          <a:prstGeom prst="rect">
            <a:avLst/>
          </a:prstGeom>
        </p:spPr>
        <p:txBody>
          <a:bodyPr vert="horz" wrap="square" lIns="0" tIns="12700" rIns="0" bIns="0" rtlCol="0">
            <a:spAutoFit/>
          </a:bodyPr>
          <a:lstStyle/>
          <a:p>
            <a:pPr marL="12700">
              <a:lnSpc>
                <a:spcPct val="100000"/>
              </a:lnSpc>
              <a:spcBef>
                <a:spcPts val="100"/>
              </a:spcBef>
            </a:pPr>
            <a:r>
              <a:rPr dirty="0"/>
              <a:t>Protocol </a:t>
            </a:r>
            <a:r>
              <a:rPr spc="-5" dirty="0"/>
              <a:t>Layers</a:t>
            </a:r>
            <a:r>
              <a:rPr spc="-130" dirty="0"/>
              <a:t> </a:t>
            </a:r>
            <a:r>
              <a:rPr dirty="0"/>
              <a:t>(1)</a:t>
            </a:r>
          </a:p>
        </p:txBody>
      </p:sp>
      <p:pic>
        <p:nvPicPr>
          <p:cNvPr id="3" name="object 3"/>
          <p:cNvPicPr/>
          <p:nvPr/>
        </p:nvPicPr>
        <p:blipFill>
          <a:blip r:embed="rId2" cstate="print"/>
          <a:stretch>
            <a:fillRect/>
          </a:stretch>
        </p:blipFill>
        <p:spPr>
          <a:xfrm>
            <a:off x="4344161" y="2548127"/>
            <a:ext cx="4809744" cy="3953255"/>
          </a:xfrm>
          <a:prstGeom prst="rect">
            <a:avLst/>
          </a:prstGeom>
        </p:spPr>
      </p:pic>
      <p:sp>
        <p:nvSpPr>
          <p:cNvPr id="4" name="object 4"/>
          <p:cNvSpPr txBox="1"/>
          <p:nvPr/>
        </p:nvSpPr>
        <p:spPr>
          <a:xfrm>
            <a:off x="993139" y="1624838"/>
            <a:ext cx="7550150" cy="422783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Protocol layering is the main structuring method used to  divide up network</a:t>
            </a:r>
            <a:r>
              <a:rPr sz="2400" spc="15" dirty="0">
                <a:latin typeface="Arial"/>
                <a:cs typeface="Arial"/>
              </a:rPr>
              <a:t> </a:t>
            </a:r>
            <a:r>
              <a:rPr sz="2400" spc="-5" dirty="0">
                <a:latin typeface="Arial"/>
                <a:cs typeface="Arial"/>
              </a:rPr>
              <a:t>functionality.</a:t>
            </a:r>
            <a:endParaRPr sz="2400">
              <a:latin typeface="Arial"/>
              <a:cs typeface="Arial"/>
            </a:endParaRPr>
          </a:p>
          <a:p>
            <a:pPr>
              <a:lnSpc>
                <a:spcPct val="100000"/>
              </a:lnSpc>
              <a:spcBef>
                <a:spcPts val="25"/>
              </a:spcBef>
            </a:pPr>
            <a:endParaRPr sz="2350">
              <a:latin typeface="Arial"/>
              <a:cs typeface="Arial"/>
            </a:endParaRPr>
          </a:p>
          <a:p>
            <a:pPr marL="127000" marR="4690110">
              <a:lnSpc>
                <a:spcPct val="100000"/>
              </a:lnSpc>
              <a:buClr>
                <a:srgbClr val="0000FF"/>
              </a:buClr>
              <a:buChar char="•"/>
              <a:tabLst>
                <a:tab pos="285750" algn="l"/>
              </a:tabLst>
            </a:pPr>
            <a:r>
              <a:rPr sz="2000" spc="-5" dirty="0">
                <a:latin typeface="Arial"/>
                <a:cs typeface="Arial"/>
              </a:rPr>
              <a:t>Each </a:t>
            </a:r>
            <a:r>
              <a:rPr sz="2000" spc="-10" dirty="0">
                <a:latin typeface="Arial"/>
                <a:cs typeface="Arial"/>
              </a:rPr>
              <a:t>protocol instance  </a:t>
            </a:r>
            <a:r>
              <a:rPr sz="2000" spc="-5" dirty="0">
                <a:latin typeface="Arial"/>
                <a:cs typeface="Arial"/>
              </a:rPr>
              <a:t>talks virtually to its</a:t>
            </a:r>
            <a:r>
              <a:rPr sz="2000" spc="-45" dirty="0">
                <a:latin typeface="Arial"/>
                <a:cs typeface="Arial"/>
              </a:rPr>
              <a:t> </a:t>
            </a:r>
            <a:r>
              <a:rPr sz="2000" u="heavy" spc="-5" dirty="0">
                <a:uFill>
                  <a:solidFill>
                    <a:srgbClr val="000000"/>
                  </a:solidFill>
                </a:uFill>
                <a:latin typeface="Arial"/>
                <a:cs typeface="Arial"/>
              </a:rPr>
              <a:t>peer</a:t>
            </a:r>
            <a:endParaRPr sz="2000">
              <a:latin typeface="Arial"/>
              <a:cs typeface="Arial"/>
            </a:endParaRPr>
          </a:p>
          <a:p>
            <a:pPr marL="127000" marR="4285615">
              <a:lnSpc>
                <a:spcPct val="100000"/>
              </a:lnSpc>
              <a:spcBef>
                <a:spcPts val="1800"/>
              </a:spcBef>
              <a:buClr>
                <a:srgbClr val="0000FF"/>
              </a:buClr>
              <a:buChar char="•"/>
              <a:tabLst>
                <a:tab pos="285750" algn="l"/>
              </a:tabLst>
            </a:pPr>
            <a:r>
              <a:rPr sz="2000" spc="-5" dirty="0">
                <a:latin typeface="Arial"/>
                <a:cs typeface="Arial"/>
              </a:rPr>
              <a:t>Each layer communicates  only by using the one</a:t>
            </a:r>
            <a:r>
              <a:rPr sz="2000" spc="-60" dirty="0">
                <a:latin typeface="Arial"/>
                <a:cs typeface="Arial"/>
              </a:rPr>
              <a:t> </a:t>
            </a:r>
            <a:r>
              <a:rPr sz="2000" spc="-10" dirty="0">
                <a:latin typeface="Arial"/>
                <a:cs typeface="Arial"/>
              </a:rPr>
              <a:t>below</a:t>
            </a:r>
            <a:endParaRPr sz="2000">
              <a:latin typeface="Arial"/>
              <a:cs typeface="Arial"/>
            </a:endParaRPr>
          </a:p>
          <a:p>
            <a:pPr marL="127000" marR="4505960">
              <a:lnSpc>
                <a:spcPct val="100000"/>
              </a:lnSpc>
              <a:spcBef>
                <a:spcPts val="1800"/>
              </a:spcBef>
              <a:buClr>
                <a:srgbClr val="0000FF"/>
              </a:buClr>
              <a:buChar char="•"/>
              <a:tabLst>
                <a:tab pos="285750" algn="l"/>
              </a:tabLst>
            </a:pPr>
            <a:r>
              <a:rPr sz="2000" spc="-5" dirty="0">
                <a:latin typeface="Arial"/>
                <a:cs typeface="Arial"/>
              </a:rPr>
              <a:t>Lower layer </a:t>
            </a:r>
            <a:r>
              <a:rPr sz="2000" u="heavy" spc="-5" dirty="0">
                <a:uFill>
                  <a:solidFill>
                    <a:srgbClr val="000000"/>
                  </a:solidFill>
                </a:uFill>
                <a:latin typeface="Arial"/>
                <a:cs typeface="Arial"/>
              </a:rPr>
              <a:t>services</a:t>
            </a:r>
            <a:r>
              <a:rPr sz="2000" spc="-5" dirty="0">
                <a:latin typeface="Arial"/>
                <a:cs typeface="Arial"/>
              </a:rPr>
              <a:t> </a:t>
            </a:r>
            <a:r>
              <a:rPr sz="2000" spc="-10" dirty="0">
                <a:latin typeface="Arial"/>
                <a:cs typeface="Arial"/>
              </a:rPr>
              <a:t>are  accessed </a:t>
            </a:r>
            <a:r>
              <a:rPr sz="2000" spc="-5" dirty="0">
                <a:latin typeface="Arial"/>
                <a:cs typeface="Arial"/>
              </a:rPr>
              <a:t>by an</a:t>
            </a:r>
            <a:r>
              <a:rPr sz="2000" spc="-30" dirty="0">
                <a:latin typeface="Arial"/>
                <a:cs typeface="Arial"/>
              </a:rPr>
              <a:t> </a:t>
            </a:r>
            <a:r>
              <a:rPr sz="2000" u="heavy" spc="-10" dirty="0">
                <a:uFill>
                  <a:solidFill>
                    <a:srgbClr val="000000"/>
                  </a:solidFill>
                </a:uFill>
                <a:latin typeface="Arial"/>
                <a:cs typeface="Arial"/>
              </a:rPr>
              <a:t>interface</a:t>
            </a:r>
            <a:endParaRPr sz="2000">
              <a:latin typeface="Arial"/>
              <a:cs typeface="Arial"/>
            </a:endParaRPr>
          </a:p>
          <a:p>
            <a:pPr marL="127000" marR="4439285" indent="-635">
              <a:lnSpc>
                <a:spcPct val="100000"/>
              </a:lnSpc>
              <a:spcBef>
                <a:spcPts val="1800"/>
              </a:spcBef>
              <a:buClr>
                <a:srgbClr val="0000FF"/>
              </a:buClr>
              <a:buChar char="•"/>
              <a:tabLst>
                <a:tab pos="285750" algn="l"/>
              </a:tabLst>
            </a:pPr>
            <a:r>
              <a:rPr sz="2000" spc="-5" dirty="0">
                <a:latin typeface="Arial"/>
                <a:cs typeface="Arial"/>
              </a:rPr>
              <a:t>At bottom, </a:t>
            </a:r>
            <a:r>
              <a:rPr sz="2000" spc="-10" dirty="0">
                <a:latin typeface="Arial"/>
                <a:cs typeface="Arial"/>
              </a:rPr>
              <a:t>messages are  carried </a:t>
            </a:r>
            <a:r>
              <a:rPr sz="2000" spc="-5" dirty="0">
                <a:latin typeface="Arial"/>
                <a:cs typeface="Arial"/>
              </a:rPr>
              <a:t>by the</a:t>
            </a:r>
            <a:r>
              <a:rPr sz="2000" spc="-25" dirty="0">
                <a:latin typeface="Arial"/>
                <a:cs typeface="Arial"/>
              </a:rPr>
              <a:t> </a:t>
            </a:r>
            <a:r>
              <a:rPr sz="2000" spc="-10" dirty="0">
                <a:latin typeface="Arial"/>
                <a:cs typeface="Arial"/>
              </a:rPr>
              <a:t>medium</a:t>
            </a:r>
            <a:endParaRPr sz="2000">
              <a:latin typeface="Arial"/>
              <a:cs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086354" y="728726"/>
            <a:ext cx="3883025"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FF0000"/>
                </a:solidFill>
                <a:latin typeface="Arial"/>
                <a:cs typeface="Arial"/>
              </a:rPr>
              <a:t>Protocol </a:t>
            </a:r>
            <a:r>
              <a:rPr sz="3600" spc="-5" dirty="0">
                <a:solidFill>
                  <a:srgbClr val="FF0000"/>
                </a:solidFill>
                <a:latin typeface="Arial"/>
                <a:cs typeface="Arial"/>
              </a:rPr>
              <a:t>Layers</a:t>
            </a:r>
            <a:r>
              <a:rPr sz="3600" spc="-130" dirty="0">
                <a:solidFill>
                  <a:srgbClr val="FF0000"/>
                </a:solidFill>
                <a:latin typeface="Arial"/>
                <a:cs typeface="Arial"/>
              </a:rPr>
              <a:t> </a:t>
            </a:r>
            <a:r>
              <a:rPr sz="3600" dirty="0">
                <a:solidFill>
                  <a:srgbClr val="FF0000"/>
                </a:solidFill>
                <a:latin typeface="Arial"/>
                <a:cs typeface="Arial"/>
              </a:rPr>
              <a:t>(2)</a:t>
            </a:r>
            <a:endParaRPr sz="3600">
              <a:latin typeface="Arial"/>
              <a:cs typeface="Arial"/>
            </a:endParaRPr>
          </a:p>
        </p:txBody>
      </p:sp>
      <p:sp>
        <p:nvSpPr>
          <p:cNvPr id="3" name="object 3"/>
          <p:cNvSpPr txBox="1"/>
          <p:nvPr/>
        </p:nvSpPr>
        <p:spPr>
          <a:xfrm>
            <a:off x="993139" y="1624838"/>
            <a:ext cx="7919720" cy="985519"/>
          </a:xfrm>
          <a:prstGeom prst="rect">
            <a:avLst/>
          </a:prstGeom>
        </p:spPr>
        <p:txBody>
          <a:bodyPr vert="horz" wrap="square" lIns="0" tIns="12700" rIns="0" bIns="0" rtlCol="0">
            <a:spAutoFit/>
          </a:bodyPr>
          <a:lstStyle/>
          <a:p>
            <a:pPr marL="12700">
              <a:lnSpc>
                <a:spcPct val="100000"/>
              </a:lnSpc>
              <a:spcBef>
                <a:spcPts val="100"/>
              </a:spcBef>
            </a:pPr>
            <a:r>
              <a:rPr sz="2400" dirty="0">
                <a:latin typeface="Arial"/>
                <a:cs typeface="Arial"/>
              </a:rPr>
              <a:t>Example: the </a:t>
            </a:r>
            <a:r>
              <a:rPr sz="2400" spc="-5" dirty="0">
                <a:latin typeface="Arial"/>
                <a:cs typeface="Arial"/>
              </a:rPr>
              <a:t>philosopher-translator-secretary</a:t>
            </a:r>
            <a:r>
              <a:rPr sz="2400" spc="-55" dirty="0">
                <a:latin typeface="Arial"/>
                <a:cs typeface="Arial"/>
              </a:rPr>
              <a:t> </a:t>
            </a:r>
            <a:r>
              <a:rPr sz="2400" spc="-5" dirty="0">
                <a:latin typeface="Arial"/>
                <a:cs typeface="Arial"/>
              </a:rPr>
              <a:t>architecture</a:t>
            </a:r>
            <a:endParaRPr sz="2400">
              <a:latin typeface="Arial"/>
              <a:cs typeface="Arial"/>
            </a:endParaRPr>
          </a:p>
          <a:p>
            <a:pPr marL="12700">
              <a:lnSpc>
                <a:spcPct val="100000"/>
              </a:lnSpc>
              <a:spcBef>
                <a:spcPts val="1800"/>
              </a:spcBef>
            </a:pPr>
            <a:r>
              <a:rPr sz="2400" spc="-5" dirty="0">
                <a:latin typeface="Arial"/>
                <a:cs typeface="Arial"/>
              </a:rPr>
              <a:t>Each protocol at different layers serves </a:t>
            </a:r>
            <a:r>
              <a:rPr sz="2400" dirty="0">
                <a:latin typeface="Arial"/>
                <a:cs typeface="Arial"/>
              </a:rPr>
              <a:t>a </a:t>
            </a:r>
            <a:r>
              <a:rPr sz="2400" spc="-5" dirty="0">
                <a:latin typeface="Arial"/>
                <a:cs typeface="Arial"/>
              </a:rPr>
              <a:t>different</a:t>
            </a:r>
            <a:r>
              <a:rPr sz="2400" spc="25" dirty="0">
                <a:latin typeface="Arial"/>
                <a:cs typeface="Arial"/>
              </a:rPr>
              <a:t> </a:t>
            </a:r>
            <a:r>
              <a:rPr sz="2400" spc="-5" dirty="0">
                <a:latin typeface="Arial"/>
                <a:cs typeface="Arial"/>
              </a:rPr>
              <a:t>purpose</a:t>
            </a:r>
            <a:endParaRPr sz="2400">
              <a:latin typeface="Arial"/>
              <a:cs typeface="Arial"/>
            </a:endParaRPr>
          </a:p>
        </p:txBody>
      </p:sp>
      <p:pic>
        <p:nvPicPr>
          <p:cNvPr id="4" name="object 4"/>
          <p:cNvPicPr/>
          <p:nvPr/>
        </p:nvPicPr>
        <p:blipFill>
          <a:blip r:embed="rId2" cstate="print"/>
          <a:stretch>
            <a:fillRect/>
          </a:stretch>
        </p:blipFill>
        <p:spPr>
          <a:xfrm>
            <a:off x="2602229" y="2648711"/>
            <a:ext cx="4661153" cy="419023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86354" y="728726"/>
            <a:ext cx="3883025" cy="574040"/>
          </a:xfrm>
          <a:prstGeom prst="rect">
            <a:avLst/>
          </a:prstGeom>
        </p:spPr>
        <p:txBody>
          <a:bodyPr vert="horz" wrap="square" lIns="0" tIns="12700" rIns="0" bIns="0" rtlCol="0">
            <a:spAutoFit/>
          </a:bodyPr>
          <a:lstStyle/>
          <a:p>
            <a:pPr marL="12700">
              <a:lnSpc>
                <a:spcPct val="100000"/>
              </a:lnSpc>
              <a:spcBef>
                <a:spcPts val="100"/>
              </a:spcBef>
            </a:pPr>
            <a:r>
              <a:rPr dirty="0"/>
              <a:t>Protocol </a:t>
            </a:r>
            <a:r>
              <a:rPr spc="-5" dirty="0"/>
              <a:t>Layers</a:t>
            </a:r>
            <a:r>
              <a:rPr spc="-130" dirty="0"/>
              <a:t> </a:t>
            </a:r>
            <a:r>
              <a:rPr dirty="0"/>
              <a:t>(3)</a:t>
            </a:r>
          </a:p>
        </p:txBody>
      </p:sp>
      <p:sp>
        <p:nvSpPr>
          <p:cNvPr id="3" name="object 3"/>
          <p:cNvSpPr txBox="1"/>
          <p:nvPr/>
        </p:nvSpPr>
        <p:spPr>
          <a:xfrm>
            <a:off x="1008951" y="1498219"/>
            <a:ext cx="8037830" cy="75692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Each lower layer adds its own </a:t>
            </a:r>
            <a:r>
              <a:rPr sz="2400" u="heavy" spc="-5" dirty="0">
                <a:uFill>
                  <a:solidFill>
                    <a:srgbClr val="000000"/>
                  </a:solidFill>
                </a:uFill>
                <a:latin typeface="Arial"/>
                <a:cs typeface="Arial"/>
              </a:rPr>
              <a:t>header</a:t>
            </a:r>
            <a:r>
              <a:rPr sz="2400" spc="-5" dirty="0">
                <a:latin typeface="Arial"/>
                <a:cs typeface="Arial"/>
              </a:rPr>
              <a:t> (with control inform-  ation) to the message to transmit and removes it on</a:t>
            </a:r>
            <a:r>
              <a:rPr sz="2400" spc="25" dirty="0">
                <a:latin typeface="Arial"/>
                <a:cs typeface="Arial"/>
              </a:rPr>
              <a:t> </a:t>
            </a:r>
            <a:r>
              <a:rPr sz="2400" spc="-5" dirty="0">
                <a:latin typeface="Arial"/>
                <a:cs typeface="Arial"/>
              </a:rPr>
              <a:t>receive</a:t>
            </a:r>
            <a:endParaRPr sz="2400" dirty="0">
              <a:latin typeface="Arial"/>
              <a:cs typeface="Arial"/>
            </a:endParaRPr>
          </a:p>
        </p:txBody>
      </p:sp>
      <p:pic>
        <p:nvPicPr>
          <p:cNvPr id="4" name="object 4"/>
          <p:cNvPicPr/>
          <p:nvPr/>
        </p:nvPicPr>
        <p:blipFill>
          <a:blip r:embed="rId2" cstate="print"/>
          <a:stretch>
            <a:fillRect/>
          </a:stretch>
        </p:blipFill>
        <p:spPr>
          <a:xfrm>
            <a:off x="2086355" y="2438400"/>
            <a:ext cx="5886449" cy="3672078"/>
          </a:xfrm>
          <a:prstGeom prst="rect">
            <a:avLst/>
          </a:prstGeom>
        </p:spPr>
      </p:pic>
      <p:sp>
        <p:nvSpPr>
          <p:cNvPr id="5" name="object 5"/>
          <p:cNvSpPr txBox="1"/>
          <p:nvPr/>
        </p:nvSpPr>
        <p:spPr>
          <a:xfrm>
            <a:off x="1295400" y="6477000"/>
            <a:ext cx="616077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Layers may also split and join messages,</a:t>
            </a:r>
            <a:r>
              <a:rPr sz="2400" spc="20" dirty="0">
                <a:latin typeface="Arial"/>
                <a:cs typeface="Arial"/>
              </a:rPr>
              <a:t> </a:t>
            </a:r>
            <a:r>
              <a:rPr sz="2400" spc="-5" dirty="0">
                <a:latin typeface="Arial"/>
                <a:cs typeface="Arial"/>
              </a:rPr>
              <a:t>etc.</a:t>
            </a:r>
            <a:endParaRPr sz="2400" dirty="0">
              <a:latin typeface="Arial"/>
              <a:cs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7FAEB9D5-00F9-4D53-86FB-9D7D337CDB82}"/>
              </a:ext>
            </a:extLst>
          </p:cNvPr>
          <p:cNvSpPr>
            <a:spLocks noGrp="1" noChangeArrowheads="1"/>
          </p:cNvSpPr>
          <p:nvPr>
            <p:ph type="title"/>
          </p:nvPr>
        </p:nvSpPr>
        <p:spPr>
          <a:xfrm>
            <a:off x="575458" y="728727"/>
            <a:ext cx="8644742" cy="1100074"/>
          </a:xfrm>
        </p:spPr>
        <p:txBody>
          <a:bodyPr/>
          <a:lstStyle/>
          <a:p>
            <a:r>
              <a:rPr lang="en-US" altLang="en-US" dirty="0"/>
              <a:t>Topics completed: Operating system</a:t>
            </a:r>
          </a:p>
        </p:txBody>
      </p:sp>
      <p:pic>
        <p:nvPicPr>
          <p:cNvPr id="5123" name="Picture 3" descr="1_0001">
            <a:extLst>
              <a:ext uri="{FF2B5EF4-FFF2-40B4-BE49-F238E27FC236}">
                <a16:creationId xmlns:a16="http://schemas.microsoft.com/office/drawing/2014/main" id="{25CF113F-962C-4D89-9B24-E25A222D8B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1844843"/>
            <a:ext cx="4343400" cy="3382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2">
            <a:extLst>
              <a:ext uri="{FF2B5EF4-FFF2-40B4-BE49-F238E27FC236}">
                <a16:creationId xmlns:a16="http://schemas.microsoft.com/office/drawing/2014/main" id="{243885BE-B769-4E3F-8009-C27328C36C03}"/>
              </a:ext>
            </a:extLst>
          </p:cNvPr>
          <p:cNvSpPr>
            <a:spLocks noGrp="1"/>
          </p:cNvSpPr>
          <p:nvPr>
            <p:ph idx="1"/>
          </p:nvPr>
        </p:nvSpPr>
        <p:spPr>
          <a:xfrm>
            <a:off x="575458" y="1828802"/>
            <a:ext cx="3996542" cy="5601533"/>
          </a:xfrm>
        </p:spPr>
        <p:txBody>
          <a:bodyPr/>
          <a:lstStyle/>
          <a:p>
            <a:pPr marL="457200" indent="-457200">
              <a:buFont typeface="Arial" panose="020B0604020202020204" pitchFamily="34" charset="0"/>
              <a:buChar char="•"/>
            </a:pPr>
            <a:r>
              <a:rPr lang="en-US" sz="2800" dirty="0"/>
              <a:t>Input: hardware</a:t>
            </a:r>
          </a:p>
          <a:p>
            <a:pPr marL="457200" indent="-457200">
              <a:buFont typeface="Arial" panose="020B0604020202020204" pitchFamily="34" charset="0"/>
              <a:buChar char="•"/>
            </a:pPr>
            <a:r>
              <a:rPr lang="en-US" sz="2800" dirty="0"/>
              <a:t> </a:t>
            </a:r>
          </a:p>
          <a:p>
            <a:pPr marL="457200" indent="-457200">
              <a:buFont typeface="Arial" panose="020B0604020202020204" pitchFamily="34" charset="0"/>
              <a:buChar char="•"/>
            </a:pPr>
            <a:r>
              <a:rPr lang="en-US" sz="2800" dirty="0"/>
              <a:t>Output is system calls to develop applications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Objectives: to improve throughput and response time, deadlines, waiting time</a:t>
            </a:r>
          </a:p>
          <a:p>
            <a:endParaRPr lang="en-IN" sz="28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20138" y="728726"/>
            <a:ext cx="5816600" cy="574040"/>
          </a:xfrm>
          <a:prstGeom prst="rect">
            <a:avLst/>
          </a:prstGeom>
        </p:spPr>
        <p:txBody>
          <a:bodyPr vert="horz" wrap="square" lIns="0" tIns="12700" rIns="0" bIns="0" rtlCol="0">
            <a:spAutoFit/>
          </a:bodyPr>
          <a:lstStyle/>
          <a:p>
            <a:pPr marL="12700">
              <a:lnSpc>
                <a:spcPct val="100000"/>
              </a:lnSpc>
              <a:spcBef>
                <a:spcPts val="100"/>
              </a:spcBef>
            </a:pPr>
            <a:r>
              <a:rPr spc="-5" dirty="0"/>
              <a:t>Design </a:t>
            </a:r>
            <a:r>
              <a:rPr dirty="0"/>
              <a:t>Issues for the</a:t>
            </a:r>
            <a:r>
              <a:rPr spc="-135" dirty="0"/>
              <a:t> </a:t>
            </a:r>
            <a:r>
              <a:rPr spc="-5" dirty="0"/>
              <a:t>Layers</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50339" y="2092705"/>
            <a:ext cx="7546975" cy="75692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Each layer solves </a:t>
            </a:r>
            <a:r>
              <a:rPr sz="2400" dirty="0">
                <a:latin typeface="Arial"/>
                <a:cs typeface="Arial"/>
              </a:rPr>
              <a:t>a </a:t>
            </a:r>
            <a:r>
              <a:rPr sz="2400" spc="-5" dirty="0">
                <a:latin typeface="Arial"/>
                <a:cs typeface="Arial"/>
              </a:rPr>
              <a:t>particular problem but must include  mechanisms to address </a:t>
            </a:r>
            <a:r>
              <a:rPr sz="2400" dirty="0">
                <a:latin typeface="Arial"/>
                <a:cs typeface="Arial"/>
              </a:rPr>
              <a:t>a </a:t>
            </a:r>
            <a:r>
              <a:rPr sz="2400" spc="-5" dirty="0">
                <a:latin typeface="Arial"/>
                <a:cs typeface="Arial"/>
              </a:rPr>
              <a:t>set of recurring design</a:t>
            </a:r>
            <a:r>
              <a:rPr sz="2400" spc="15" dirty="0">
                <a:latin typeface="Arial"/>
                <a:cs typeface="Arial"/>
              </a:rPr>
              <a:t> </a:t>
            </a:r>
            <a:r>
              <a:rPr sz="2400" spc="-5" dirty="0">
                <a:latin typeface="Arial"/>
                <a:cs typeface="Arial"/>
              </a:rPr>
              <a:t>issues</a:t>
            </a:r>
            <a:endParaRPr sz="2400">
              <a:latin typeface="Arial"/>
              <a:cs typeface="Arial"/>
            </a:endParaRPr>
          </a:p>
        </p:txBody>
      </p:sp>
      <p:sp>
        <p:nvSpPr>
          <p:cNvPr id="5" name="object 5"/>
          <p:cNvSpPr txBox="1"/>
          <p:nvPr/>
        </p:nvSpPr>
        <p:spPr>
          <a:xfrm>
            <a:off x="1362075" y="3155060"/>
            <a:ext cx="2578100" cy="365760"/>
          </a:xfrm>
          <a:prstGeom prst="rect">
            <a:avLst/>
          </a:prstGeom>
          <a:ln w="19050">
            <a:solidFill>
              <a:srgbClr val="7F7F7F"/>
            </a:solidFill>
          </a:ln>
        </p:spPr>
        <p:txBody>
          <a:bodyPr vert="horz" wrap="square" lIns="0" tIns="38735" rIns="0" bIns="0" rtlCol="0">
            <a:spAutoFit/>
          </a:bodyPr>
          <a:lstStyle/>
          <a:p>
            <a:pPr marL="91440">
              <a:lnSpc>
                <a:spcPct val="100000"/>
              </a:lnSpc>
              <a:spcBef>
                <a:spcPts val="305"/>
              </a:spcBef>
            </a:pPr>
            <a:r>
              <a:rPr sz="1800" b="1" spc="-5" dirty="0">
                <a:latin typeface="Arial"/>
                <a:cs typeface="Arial"/>
              </a:rPr>
              <a:t>Issue</a:t>
            </a:r>
            <a:endParaRPr sz="1800">
              <a:latin typeface="Arial"/>
              <a:cs typeface="Arial"/>
            </a:endParaRPr>
          </a:p>
        </p:txBody>
      </p:sp>
      <p:sp>
        <p:nvSpPr>
          <p:cNvPr id="6" name="object 6"/>
          <p:cNvSpPr txBox="1"/>
          <p:nvPr/>
        </p:nvSpPr>
        <p:spPr>
          <a:xfrm>
            <a:off x="3939921" y="3155060"/>
            <a:ext cx="5099685" cy="365760"/>
          </a:xfrm>
          <a:prstGeom prst="rect">
            <a:avLst/>
          </a:prstGeom>
          <a:ln w="19050">
            <a:solidFill>
              <a:srgbClr val="7F7F7F"/>
            </a:solidFill>
          </a:ln>
        </p:spPr>
        <p:txBody>
          <a:bodyPr vert="horz" wrap="square" lIns="0" tIns="38735" rIns="0" bIns="0" rtlCol="0">
            <a:spAutoFit/>
          </a:bodyPr>
          <a:lstStyle/>
          <a:p>
            <a:pPr marL="90805">
              <a:lnSpc>
                <a:spcPct val="100000"/>
              </a:lnSpc>
              <a:spcBef>
                <a:spcPts val="305"/>
              </a:spcBef>
            </a:pPr>
            <a:r>
              <a:rPr sz="1800" b="1" spc="-5" dirty="0">
                <a:latin typeface="Arial"/>
                <a:cs typeface="Arial"/>
              </a:rPr>
              <a:t>Example mechanisms at </a:t>
            </a:r>
            <a:r>
              <a:rPr sz="1800" b="1" dirty="0">
                <a:latin typeface="Arial"/>
                <a:cs typeface="Arial"/>
              </a:rPr>
              <a:t>different</a:t>
            </a:r>
            <a:r>
              <a:rPr sz="1800" b="1" spc="-5" dirty="0">
                <a:latin typeface="Arial"/>
                <a:cs typeface="Arial"/>
              </a:rPr>
              <a:t> layers</a:t>
            </a:r>
            <a:endParaRPr sz="1800">
              <a:latin typeface="Arial"/>
              <a:cs typeface="Arial"/>
            </a:endParaRPr>
          </a:p>
        </p:txBody>
      </p:sp>
      <p:sp>
        <p:nvSpPr>
          <p:cNvPr id="8" name="object 8"/>
          <p:cNvSpPr txBox="1"/>
          <p:nvPr/>
        </p:nvSpPr>
        <p:spPr>
          <a:xfrm>
            <a:off x="1362075" y="3520821"/>
            <a:ext cx="2578100" cy="640080"/>
          </a:xfrm>
          <a:prstGeom prst="rect">
            <a:avLst/>
          </a:prstGeom>
          <a:ln w="19050">
            <a:solidFill>
              <a:srgbClr val="7F7F7F"/>
            </a:solidFill>
          </a:ln>
        </p:spPr>
        <p:txBody>
          <a:bodyPr vert="horz" wrap="square" lIns="0" tIns="39369" rIns="0" bIns="0" rtlCol="0">
            <a:spAutoFit/>
          </a:bodyPr>
          <a:lstStyle/>
          <a:p>
            <a:pPr marL="91440" marR="701040">
              <a:lnSpc>
                <a:spcPct val="100000"/>
              </a:lnSpc>
              <a:spcBef>
                <a:spcPts val="309"/>
              </a:spcBef>
            </a:pPr>
            <a:r>
              <a:rPr sz="1800" dirty="0">
                <a:latin typeface="Arial"/>
                <a:cs typeface="Arial"/>
              </a:rPr>
              <a:t>Reliability</a:t>
            </a:r>
            <a:r>
              <a:rPr sz="1800" spc="-120" dirty="0">
                <a:latin typeface="Arial"/>
                <a:cs typeface="Arial"/>
              </a:rPr>
              <a:t> </a:t>
            </a:r>
            <a:r>
              <a:rPr sz="1800" dirty="0">
                <a:latin typeface="Arial"/>
                <a:cs typeface="Arial"/>
              </a:rPr>
              <a:t>despite  failures</a:t>
            </a:r>
            <a:endParaRPr sz="1800">
              <a:latin typeface="Arial"/>
              <a:cs typeface="Arial"/>
            </a:endParaRPr>
          </a:p>
        </p:txBody>
      </p:sp>
      <p:sp>
        <p:nvSpPr>
          <p:cNvPr id="9" name="object 9"/>
          <p:cNvSpPr txBox="1"/>
          <p:nvPr/>
        </p:nvSpPr>
        <p:spPr>
          <a:xfrm>
            <a:off x="3939921" y="3520821"/>
            <a:ext cx="5099685" cy="640080"/>
          </a:xfrm>
          <a:prstGeom prst="rect">
            <a:avLst/>
          </a:prstGeom>
          <a:ln w="19050">
            <a:solidFill>
              <a:srgbClr val="7F7F7F"/>
            </a:solidFill>
          </a:ln>
        </p:spPr>
        <p:txBody>
          <a:bodyPr vert="horz" wrap="square" lIns="0" tIns="39369" rIns="0" bIns="0" rtlCol="0">
            <a:spAutoFit/>
          </a:bodyPr>
          <a:lstStyle/>
          <a:p>
            <a:pPr marL="90805" marR="304165">
              <a:lnSpc>
                <a:spcPct val="100000"/>
              </a:lnSpc>
              <a:spcBef>
                <a:spcPts val="309"/>
              </a:spcBef>
            </a:pPr>
            <a:r>
              <a:rPr sz="1800" spc="-5" dirty="0">
                <a:latin typeface="Arial"/>
                <a:cs typeface="Arial"/>
              </a:rPr>
              <a:t>Codes </a:t>
            </a:r>
            <a:r>
              <a:rPr sz="1800" dirty="0">
                <a:latin typeface="Arial"/>
                <a:cs typeface="Arial"/>
              </a:rPr>
              <a:t>for </a:t>
            </a:r>
            <a:r>
              <a:rPr sz="1800" spc="-5" dirty="0">
                <a:latin typeface="Arial"/>
                <a:cs typeface="Arial"/>
              </a:rPr>
              <a:t>error detection/correction (§3.2, 3.3)  Routing around </a:t>
            </a:r>
            <a:r>
              <a:rPr sz="1800" dirty="0">
                <a:latin typeface="Arial"/>
                <a:cs typeface="Arial"/>
              </a:rPr>
              <a:t>failures</a:t>
            </a:r>
            <a:r>
              <a:rPr sz="1800" spc="-15" dirty="0">
                <a:latin typeface="Arial"/>
                <a:cs typeface="Arial"/>
              </a:rPr>
              <a:t> </a:t>
            </a:r>
            <a:r>
              <a:rPr sz="1800" dirty="0">
                <a:latin typeface="Arial"/>
                <a:cs typeface="Arial"/>
              </a:rPr>
              <a:t>(§5.2)</a:t>
            </a:r>
            <a:endParaRPr sz="1800">
              <a:latin typeface="Arial"/>
              <a:cs typeface="Arial"/>
            </a:endParaRPr>
          </a:p>
        </p:txBody>
      </p:sp>
      <p:sp>
        <p:nvSpPr>
          <p:cNvPr id="10" name="object 10"/>
          <p:cNvSpPr/>
          <p:nvPr/>
        </p:nvSpPr>
        <p:spPr>
          <a:xfrm>
            <a:off x="457200" y="4373117"/>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a:p>
        </p:txBody>
      </p:sp>
      <p:sp>
        <p:nvSpPr>
          <p:cNvPr id="11" name="object 11"/>
          <p:cNvSpPr txBox="1"/>
          <p:nvPr/>
        </p:nvSpPr>
        <p:spPr>
          <a:xfrm>
            <a:off x="1362075" y="4160901"/>
            <a:ext cx="2578100" cy="640080"/>
          </a:xfrm>
          <a:prstGeom prst="rect">
            <a:avLst/>
          </a:prstGeom>
          <a:ln w="19050">
            <a:solidFill>
              <a:srgbClr val="7F7F7F"/>
            </a:solidFill>
          </a:ln>
        </p:spPr>
        <p:txBody>
          <a:bodyPr vert="horz" wrap="square" lIns="0" tIns="39369" rIns="0" bIns="0" rtlCol="0">
            <a:spAutoFit/>
          </a:bodyPr>
          <a:lstStyle/>
          <a:p>
            <a:pPr marL="91440" marR="891540" indent="-635">
              <a:lnSpc>
                <a:spcPct val="100000"/>
              </a:lnSpc>
              <a:spcBef>
                <a:spcPts val="309"/>
              </a:spcBef>
            </a:pPr>
            <a:r>
              <a:rPr sz="1800" dirty="0">
                <a:latin typeface="Arial"/>
                <a:cs typeface="Arial"/>
              </a:rPr>
              <a:t>Network</a:t>
            </a:r>
            <a:r>
              <a:rPr sz="1800" spc="-110" dirty="0">
                <a:latin typeface="Arial"/>
                <a:cs typeface="Arial"/>
              </a:rPr>
              <a:t> </a:t>
            </a:r>
            <a:r>
              <a:rPr sz="1800" dirty="0">
                <a:latin typeface="Arial"/>
                <a:cs typeface="Arial"/>
              </a:rPr>
              <a:t>growth  and</a:t>
            </a:r>
            <a:r>
              <a:rPr sz="1800" spc="-40" dirty="0">
                <a:latin typeface="Arial"/>
                <a:cs typeface="Arial"/>
              </a:rPr>
              <a:t> </a:t>
            </a:r>
            <a:r>
              <a:rPr sz="1800" dirty="0">
                <a:latin typeface="Arial"/>
                <a:cs typeface="Arial"/>
              </a:rPr>
              <a:t>evolution</a:t>
            </a:r>
            <a:endParaRPr sz="1800">
              <a:latin typeface="Arial"/>
              <a:cs typeface="Arial"/>
            </a:endParaRPr>
          </a:p>
        </p:txBody>
      </p:sp>
      <p:sp>
        <p:nvSpPr>
          <p:cNvPr id="12" name="object 12"/>
          <p:cNvSpPr txBox="1"/>
          <p:nvPr/>
        </p:nvSpPr>
        <p:spPr>
          <a:xfrm>
            <a:off x="3939921" y="4160901"/>
            <a:ext cx="5099685" cy="640080"/>
          </a:xfrm>
          <a:prstGeom prst="rect">
            <a:avLst/>
          </a:prstGeom>
          <a:ln w="19050">
            <a:solidFill>
              <a:srgbClr val="7F7F7F"/>
            </a:solidFill>
          </a:ln>
        </p:spPr>
        <p:txBody>
          <a:bodyPr vert="horz" wrap="square" lIns="0" tIns="39369" rIns="0" bIns="0" rtlCol="0">
            <a:spAutoFit/>
          </a:bodyPr>
          <a:lstStyle/>
          <a:p>
            <a:pPr marL="90805" marR="1279525">
              <a:lnSpc>
                <a:spcPct val="100000"/>
              </a:lnSpc>
              <a:spcBef>
                <a:spcPts val="309"/>
              </a:spcBef>
            </a:pPr>
            <a:r>
              <a:rPr sz="1800" dirty="0">
                <a:latin typeface="Arial"/>
                <a:cs typeface="Arial"/>
              </a:rPr>
              <a:t>Addressing </a:t>
            </a:r>
            <a:r>
              <a:rPr sz="1800" spc="-5" dirty="0">
                <a:latin typeface="Arial"/>
                <a:cs typeface="Arial"/>
              </a:rPr>
              <a:t>(§5.6) and naming (§7.1)  </a:t>
            </a:r>
            <a:r>
              <a:rPr sz="1800" dirty="0">
                <a:latin typeface="Arial"/>
                <a:cs typeface="Arial"/>
              </a:rPr>
              <a:t>Protocol </a:t>
            </a:r>
            <a:r>
              <a:rPr sz="1800" spc="-5" dirty="0">
                <a:latin typeface="Arial"/>
                <a:cs typeface="Arial"/>
              </a:rPr>
              <a:t>layering</a:t>
            </a:r>
            <a:r>
              <a:rPr sz="1800" spc="-20" dirty="0">
                <a:latin typeface="Arial"/>
                <a:cs typeface="Arial"/>
              </a:rPr>
              <a:t> </a:t>
            </a:r>
            <a:r>
              <a:rPr sz="1800" dirty="0">
                <a:latin typeface="Arial"/>
                <a:cs typeface="Arial"/>
              </a:rPr>
              <a:t>(§1.3)</a:t>
            </a:r>
            <a:endParaRPr sz="1800">
              <a:latin typeface="Arial"/>
              <a:cs typeface="Arial"/>
            </a:endParaRPr>
          </a:p>
        </p:txBody>
      </p:sp>
      <p:sp>
        <p:nvSpPr>
          <p:cNvPr id="13" name="object 13"/>
          <p:cNvSpPr txBox="1"/>
          <p:nvPr/>
        </p:nvSpPr>
        <p:spPr>
          <a:xfrm>
            <a:off x="1362075" y="4800980"/>
            <a:ext cx="2578100" cy="696595"/>
          </a:xfrm>
          <a:prstGeom prst="rect">
            <a:avLst/>
          </a:prstGeom>
          <a:ln w="19050">
            <a:solidFill>
              <a:srgbClr val="7F7F7F"/>
            </a:solidFill>
          </a:ln>
        </p:spPr>
        <p:txBody>
          <a:bodyPr vert="horz" wrap="square" lIns="0" tIns="38735" rIns="0" bIns="0" rtlCol="0">
            <a:spAutoFit/>
          </a:bodyPr>
          <a:lstStyle/>
          <a:p>
            <a:pPr marL="91440" marR="165735">
              <a:lnSpc>
                <a:spcPct val="100000"/>
              </a:lnSpc>
              <a:spcBef>
                <a:spcPts val="305"/>
              </a:spcBef>
            </a:pPr>
            <a:r>
              <a:rPr sz="1800" dirty="0">
                <a:latin typeface="Arial"/>
                <a:cs typeface="Arial"/>
              </a:rPr>
              <a:t>Allocation of</a:t>
            </a:r>
            <a:r>
              <a:rPr sz="1800" spc="-120" dirty="0">
                <a:latin typeface="Arial"/>
                <a:cs typeface="Arial"/>
              </a:rPr>
              <a:t> </a:t>
            </a:r>
            <a:r>
              <a:rPr sz="1800" dirty="0">
                <a:latin typeface="Arial"/>
                <a:cs typeface="Arial"/>
              </a:rPr>
              <a:t>resources  like</a:t>
            </a:r>
            <a:r>
              <a:rPr sz="1800" spc="-25" dirty="0">
                <a:latin typeface="Arial"/>
                <a:cs typeface="Arial"/>
              </a:rPr>
              <a:t> </a:t>
            </a:r>
            <a:r>
              <a:rPr sz="1800" dirty="0">
                <a:latin typeface="Arial"/>
                <a:cs typeface="Arial"/>
              </a:rPr>
              <a:t>bandwidth</a:t>
            </a:r>
            <a:endParaRPr sz="1800">
              <a:latin typeface="Arial"/>
              <a:cs typeface="Arial"/>
            </a:endParaRPr>
          </a:p>
        </p:txBody>
      </p:sp>
      <p:sp>
        <p:nvSpPr>
          <p:cNvPr id="14" name="object 14"/>
          <p:cNvSpPr txBox="1"/>
          <p:nvPr/>
        </p:nvSpPr>
        <p:spPr>
          <a:xfrm>
            <a:off x="3939921" y="4800980"/>
            <a:ext cx="5099685" cy="696595"/>
          </a:xfrm>
          <a:prstGeom prst="rect">
            <a:avLst/>
          </a:prstGeom>
          <a:ln w="19050">
            <a:solidFill>
              <a:srgbClr val="7F7F7F"/>
            </a:solidFill>
          </a:ln>
        </p:spPr>
        <p:txBody>
          <a:bodyPr vert="horz" wrap="square" lIns="0" tIns="38735" rIns="0" bIns="0" rtlCol="0">
            <a:spAutoFit/>
          </a:bodyPr>
          <a:lstStyle/>
          <a:p>
            <a:pPr marL="90805" marR="1990725">
              <a:lnSpc>
                <a:spcPct val="100000"/>
              </a:lnSpc>
              <a:spcBef>
                <a:spcPts val="305"/>
              </a:spcBef>
            </a:pPr>
            <a:r>
              <a:rPr sz="1800" spc="-5" dirty="0">
                <a:latin typeface="Arial"/>
                <a:cs typeface="Arial"/>
              </a:rPr>
              <a:t>Multiple access (§4.2)  Congestion </a:t>
            </a:r>
            <a:r>
              <a:rPr sz="1800" dirty="0">
                <a:latin typeface="Arial"/>
                <a:cs typeface="Arial"/>
              </a:rPr>
              <a:t>control </a:t>
            </a:r>
            <a:r>
              <a:rPr sz="1800" spc="-5" dirty="0">
                <a:latin typeface="Arial"/>
                <a:cs typeface="Arial"/>
              </a:rPr>
              <a:t>(§5.3,</a:t>
            </a:r>
            <a:r>
              <a:rPr sz="1800" spc="-75" dirty="0">
                <a:latin typeface="Arial"/>
                <a:cs typeface="Arial"/>
              </a:rPr>
              <a:t> </a:t>
            </a:r>
            <a:r>
              <a:rPr sz="1800" spc="-5" dirty="0">
                <a:latin typeface="Arial"/>
                <a:cs typeface="Arial"/>
              </a:rPr>
              <a:t>6.3)</a:t>
            </a:r>
            <a:endParaRPr sz="1800">
              <a:latin typeface="Arial"/>
              <a:cs typeface="Arial"/>
            </a:endParaRPr>
          </a:p>
        </p:txBody>
      </p:sp>
      <p:sp>
        <p:nvSpPr>
          <p:cNvPr id="15" name="object 15"/>
          <p:cNvSpPr/>
          <p:nvPr/>
        </p:nvSpPr>
        <p:spPr>
          <a:xfrm>
            <a:off x="457200" y="5352288"/>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a:p>
        </p:txBody>
      </p:sp>
      <p:sp>
        <p:nvSpPr>
          <p:cNvPr id="16" name="object 16"/>
          <p:cNvSpPr txBox="1"/>
          <p:nvPr/>
        </p:nvSpPr>
        <p:spPr>
          <a:xfrm>
            <a:off x="1362075" y="5497448"/>
            <a:ext cx="2578100" cy="640080"/>
          </a:xfrm>
          <a:prstGeom prst="rect">
            <a:avLst/>
          </a:prstGeom>
          <a:ln w="19050">
            <a:solidFill>
              <a:srgbClr val="7F7F7F"/>
            </a:solidFill>
          </a:ln>
        </p:spPr>
        <p:txBody>
          <a:bodyPr vert="horz" wrap="square" lIns="0" tIns="39369" rIns="0" bIns="0" rtlCol="0">
            <a:spAutoFit/>
          </a:bodyPr>
          <a:lstStyle/>
          <a:p>
            <a:pPr marL="91440" marR="854075">
              <a:lnSpc>
                <a:spcPct val="100000"/>
              </a:lnSpc>
              <a:spcBef>
                <a:spcPts val="309"/>
              </a:spcBef>
            </a:pPr>
            <a:r>
              <a:rPr sz="1800" spc="-5" dirty="0">
                <a:latin typeface="Arial"/>
                <a:cs typeface="Arial"/>
              </a:rPr>
              <a:t>Security</a:t>
            </a:r>
            <a:r>
              <a:rPr sz="1800" spc="-95" dirty="0">
                <a:latin typeface="Arial"/>
                <a:cs typeface="Arial"/>
              </a:rPr>
              <a:t> </a:t>
            </a:r>
            <a:r>
              <a:rPr sz="1800" spc="-5" dirty="0">
                <a:latin typeface="Arial"/>
                <a:cs typeface="Arial"/>
              </a:rPr>
              <a:t>against  </a:t>
            </a:r>
            <a:r>
              <a:rPr sz="1800" dirty="0">
                <a:latin typeface="Arial"/>
                <a:cs typeface="Arial"/>
              </a:rPr>
              <a:t>various</a:t>
            </a:r>
            <a:r>
              <a:rPr sz="1800" spc="-50" dirty="0">
                <a:latin typeface="Arial"/>
                <a:cs typeface="Arial"/>
              </a:rPr>
              <a:t> </a:t>
            </a:r>
            <a:r>
              <a:rPr sz="1800" dirty="0">
                <a:latin typeface="Arial"/>
                <a:cs typeface="Arial"/>
              </a:rPr>
              <a:t>threats</a:t>
            </a:r>
            <a:endParaRPr sz="1800">
              <a:latin typeface="Arial"/>
              <a:cs typeface="Arial"/>
            </a:endParaRPr>
          </a:p>
        </p:txBody>
      </p:sp>
      <p:sp>
        <p:nvSpPr>
          <p:cNvPr id="17" name="object 17"/>
          <p:cNvSpPr txBox="1"/>
          <p:nvPr/>
        </p:nvSpPr>
        <p:spPr>
          <a:xfrm>
            <a:off x="3939921" y="5497448"/>
            <a:ext cx="5099685" cy="640080"/>
          </a:xfrm>
          <a:prstGeom prst="rect">
            <a:avLst/>
          </a:prstGeom>
          <a:ln w="19050">
            <a:solidFill>
              <a:srgbClr val="7F7F7F"/>
            </a:solidFill>
          </a:ln>
        </p:spPr>
        <p:txBody>
          <a:bodyPr vert="horz" wrap="square" lIns="0" tIns="39369" rIns="0" bIns="0" rtlCol="0">
            <a:spAutoFit/>
          </a:bodyPr>
          <a:lstStyle/>
          <a:p>
            <a:pPr marL="90805" marR="289560">
              <a:lnSpc>
                <a:spcPct val="100000"/>
              </a:lnSpc>
              <a:spcBef>
                <a:spcPts val="309"/>
              </a:spcBef>
            </a:pPr>
            <a:r>
              <a:rPr sz="1800" spc="-5" dirty="0">
                <a:latin typeface="Arial"/>
                <a:cs typeface="Arial"/>
              </a:rPr>
              <a:t>Confidentiality of messages (§8.2, 8.6)  Authentication of communicating parties</a:t>
            </a:r>
            <a:r>
              <a:rPr sz="1800" spc="-80" dirty="0">
                <a:latin typeface="Arial"/>
                <a:cs typeface="Arial"/>
              </a:rPr>
              <a:t> </a:t>
            </a:r>
            <a:r>
              <a:rPr sz="1800" spc="-5" dirty="0">
                <a:latin typeface="Arial"/>
                <a:cs typeface="Arial"/>
              </a:rPr>
              <a:t>(§8.7)</a:t>
            </a:r>
            <a:endParaRPr sz="1800">
              <a:latin typeface="Arial"/>
              <a:cs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6083" y="728726"/>
            <a:ext cx="8201659" cy="574040"/>
          </a:xfrm>
          <a:prstGeom prst="rect">
            <a:avLst/>
          </a:prstGeom>
        </p:spPr>
        <p:txBody>
          <a:bodyPr vert="horz" wrap="square" lIns="0" tIns="12700" rIns="0" bIns="0" rtlCol="0">
            <a:spAutoFit/>
          </a:bodyPr>
          <a:lstStyle/>
          <a:p>
            <a:pPr marL="12700">
              <a:lnSpc>
                <a:spcPct val="100000"/>
              </a:lnSpc>
              <a:spcBef>
                <a:spcPts val="100"/>
              </a:spcBef>
            </a:pPr>
            <a:r>
              <a:rPr spc="-5" dirty="0"/>
              <a:t>Connection-Oriented </a:t>
            </a:r>
            <a:r>
              <a:rPr dirty="0"/>
              <a:t>vs.</a:t>
            </a:r>
            <a:r>
              <a:rPr spc="-110" dirty="0"/>
              <a:t> </a:t>
            </a:r>
            <a:r>
              <a:rPr spc="-5" dirty="0"/>
              <a:t>Connectionless</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50339" y="1548638"/>
            <a:ext cx="7584440" cy="2082800"/>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Service provided by </a:t>
            </a:r>
            <a:r>
              <a:rPr sz="2400" dirty="0">
                <a:latin typeface="Arial"/>
                <a:cs typeface="Arial"/>
              </a:rPr>
              <a:t>a </a:t>
            </a:r>
            <a:r>
              <a:rPr sz="2400" spc="-5" dirty="0">
                <a:latin typeface="Arial"/>
                <a:cs typeface="Arial"/>
              </a:rPr>
              <a:t>layer may be kinds of</a:t>
            </a:r>
            <a:r>
              <a:rPr sz="2400" spc="35" dirty="0">
                <a:latin typeface="Arial"/>
                <a:cs typeface="Arial"/>
              </a:rPr>
              <a:t> </a:t>
            </a:r>
            <a:r>
              <a:rPr sz="2400" spc="-5" dirty="0">
                <a:latin typeface="Arial"/>
                <a:cs typeface="Arial"/>
              </a:rPr>
              <a:t>either:</a:t>
            </a:r>
            <a:endParaRPr sz="2400">
              <a:latin typeface="Arial"/>
              <a:cs typeface="Arial"/>
            </a:endParaRPr>
          </a:p>
          <a:p>
            <a:pPr marL="469265" marR="5080" indent="-457200">
              <a:lnSpc>
                <a:spcPct val="100000"/>
              </a:lnSpc>
              <a:spcBef>
                <a:spcPts val="600"/>
              </a:spcBef>
              <a:buClr>
                <a:srgbClr val="0000FF"/>
              </a:buClr>
              <a:buChar char="•"/>
              <a:tabLst>
                <a:tab pos="469265" algn="l"/>
                <a:tab pos="469900" algn="l"/>
              </a:tabLst>
            </a:pPr>
            <a:r>
              <a:rPr sz="2400" spc="-5" dirty="0">
                <a:latin typeface="Arial"/>
                <a:cs typeface="Arial"/>
              </a:rPr>
              <a:t>Connection-oriented, must be set up </a:t>
            </a:r>
            <a:r>
              <a:rPr sz="2400" dirty="0">
                <a:latin typeface="Arial"/>
                <a:cs typeface="Arial"/>
              </a:rPr>
              <a:t>for </a:t>
            </a:r>
            <a:r>
              <a:rPr sz="2400" spc="-5" dirty="0">
                <a:latin typeface="Arial"/>
                <a:cs typeface="Arial"/>
              </a:rPr>
              <a:t>ongoing use  (and torn down after use), e.g., phone</a:t>
            </a:r>
            <a:r>
              <a:rPr sz="2400" spc="45" dirty="0">
                <a:latin typeface="Arial"/>
                <a:cs typeface="Arial"/>
              </a:rPr>
              <a:t> </a:t>
            </a:r>
            <a:r>
              <a:rPr sz="2400" spc="-5" dirty="0">
                <a:latin typeface="Arial"/>
                <a:cs typeface="Arial"/>
              </a:rPr>
              <a:t>call</a:t>
            </a:r>
            <a:endParaRPr sz="2400">
              <a:latin typeface="Arial"/>
              <a:cs typeface="Arial"/>
            </a:endParaRPr>
          </a:p>
          <a:p>
            <a:pPr marL="469900" marR="192405" indent="-457200">
              <a:lnSpc>
                <a:spcPct val="100000"/>
              </a:lnSpc>
              <a:spcBef>
                <a:spcPts val="600"/>
              </a:spcBef>
              <a:buClr>
                <a:srgbClr val="0000FF"/>
              </a:buClr>
              <a:buChar char="•"/>
              <a:tabLst>
                <a:tab pos="469265" algn="l"/>
                <a:tab pos="469900" algn="l"/>
              </a:tabLst>
            </a:pPr>
            <a:r>
              <a:rPr sz="2400" spc="-5" dirty="0">
                <a:latin typeface="Arial"/>
                <a:cs typeface="Arial"/>
              </a:rPr>
              <a:t>Connectionless, messages are handled separately,  e.g., postal</a:t>
            </a:r>
            <a:r>
              <a:rPr sz="2400" dirty="0">
                <a:latin typeface="Arial"/>
                <a:cs typeface="Arial"/>
              </a:rPr>
              <a:t> </a:t>
            </a:r>
            <a:r>
              <a:rPr sz="2400" spc="-5" dirty="0">
                <a:latin typeface="Arial"/>
                <a:cs typeface="Arial"/>
              </a:rPr>
              <a:t>delivery</a:t>
            </a:r>
            <a:endParaRPr sz="2400">
              <a:latin typeface="Arial"/>
              <a:cs typeface="Arial"/>
            </a:endParaRPr>
          </a:p>
        </p:txBody>
      </p:sp>
      <p:grpSp>
        <p:nvGrpSpPr>
          <p:cNvPr id="5" name="object 5"/>
          <p:cNvGrpSpPr/>
          <p:nvPr/>
        </p:nvGrpSpPr>
        <p:grpSpPr>
          <a:xfrm>
            <a:off x="2250198" y="3856482"/>
            <a:ext cx="5220335" cy="2625725"/>
            <a:chOff x="2250198" y="3856482"/>
            <a:chExt cx="5220335" cy="2625725"/>
          </a:xfrm>
        </p:grpSpPr>
        <p:pic>
          <p:nvPicPr>
            <p:cNvPr id="6" name="object 6"/>
            <p:cNvPicPr/>
            <p:nvPr/>
          </p:nvPicPr>
          <p:blipFill>
            <a:blip r:embed="rId2" cstate="print"/>
            <a:stretch>
              <a:fillRect/>
            </a:stretch>
          </p:blipFill>
          <p:spPr>
            <a:xfrm>
              <a:off x="3161190" y="3876932"/>
              <a:ext cx="4308745" cy="496947"/>
            </a:xfrm>
            <a:prstGeom prst="rect">
              <a:avLst/>
            </a:prstGeom>
          </p:spPr>
        </p:pic>
        <p:sp>
          <p:nvSpPr>
            <p:cNvPr id="7" name="object 7"/>
            <p:cNvSpPr/>
            <p:nvPr/>
          </p:nvSpPr>
          <p:spPr>
            <a:xfrm>
              <a:off x="3102863" y="3856482"/>
              <a:ext cx="128270" cy="517525"/>
            </a:xfrm>
            <a:custGeom>
              <a:avLst/>
              <a:gdLst/>
              <a:ahLst/>
              <a:cxnLst/>
              <a:rect l="l" t="t" r="r" b="b"/>
              <a:pathLst>
                <a:path w="128269" h="517525">
                  <a:moveTo>
                    <a:pt x="128016" y="517398"/>
                  </a:moveTo>
                  <a:lnTo>
                    <a:pt x="128016" y="0"/>
                  </a:lnTo>
                  <a:lnTo>
                    <a:pt x="0" y="0"/>
                  </a:lnTo>
                  <a:lnTo>
                    <a:pt x="0" y="517398"/>
                  </a:lnTo>
                  <a:lnTo>
                    <a:pt x="128016" y="517398"/>
                  </a:lnTo>
                  <a:close/>
                </a:path>
              </a:pathLst>
            </a:custGeom>
            <a:solidFill>
              <a:srgbClr val="FFFFFF"/>
            </a:solidFill>
          </p:spPr>
          <p:txBody>
            <a:bodyPr wrap="square" lIns="0" tIns="0" rIns="0" bIns="0" rtlCol="0"/>
            <a:lstStyle/>
            <a:p>
              <a:endParaRPr/>
            </a:p>
          </p:txBody>
        </p:sp>
        <p:pic>
          <p:nvPicPr>
            <p:cNvPr id="8" name="object 8"/>
            <p:cNvPicPr/>
            <p:nvPr/>
          </p:nvPicPr>
          <p:blipFill>
            <a:blip r:embed="rId3" cstate="print"/>
            <a:stretch>
              <a:fillRect/>
            </a:stretch>
          </p:blipFill>
          <p:spPr>
            <a:xfrm>
              <a:off x="3153155" y="4271772"/>
              <a:ext cx="68580" cy="102108"/>
            </a:xfrm>
            <a:prstGeom prst="rect">
              <a:avLst/>
            </a:prstGeom>
          </p:spPr>
        </p:pic>
        <p:pic>
          <p:nvPicPr>
            <p:cNvPr id="9" name="object 9"/>
            <p:cNvPicPr/>
            <p:nvPr/>
          </p:nvPicPr>
          <p:blipFill>
            <a:blip r:embed="rId4" cstate="print"/>
            <a:stretch>
              <a:fillRect/>
            </a:stretch>
          </p:blipFill>
          <p:spPr>
            <a:xfrm>
              <a:off x="2250198" y="4373880"/>
              <a:ext cx="5219737" cy="979170"/>
            </a:xfrm>
            <a:prstGeom prst="rect">
              <a:avLst/>
            </a:prstGeom>
          </p:spPr>
        </p:pic>
        <p:sp>
          <p:nvSpPr>
            <p:cNvPr id="10" name="object 10"/>
            <p:cNvSpPr/>
            <p:nvPr/>
          </p:nvSpPr>
          <p:spPr>
            <a:xfrm>
              <a:off x="3102863" y="4373118"/>
              <a:ext cx="128270" cy="980440"/>
            </a:xfrm>
            <a:custGeom>
              <a:avLst/>
              <a:gdLst/>
              <a:ahLst/>
              <a:cxnLst/>
              <a:rect l="l" t="t" r="r" b="b"/>
              <a:pathLst>
                <a:path w="128269" h="980439">
                  <a:moveTo>
                    <a:pt x="128016" y="979932"/>
                  </a:moveTo>
                  <a:lnTo>
                    <a:pt x="128016" y="0"/>
                  </a:lnTo>
                  <a:lnTo>
                    <a:pt x="0" y="0"/>
                  </a:lnTo>
                  <a:lnTo>
                    <a:pt x="0" y="979932"/>
                  </a:lnTo>
                  <a:lnTo>
                    <a:pt x="128016" y="979932"/>
                  </a:lnTo>
                  <a:close/>
                </a:path>
              </a:pathLst>
            </a:custGeom>
            <a:solidFill>
              <a:srgbClr val="FFFFFF"/>
            </a:solidFill>
          </p:spPr>
          <p:txBody>
            <a:bodyPr wrap="square" lIns="0" tIns="0" rIns="0" bIns="0" rtlCol="0"/>
            <a:lstStyle/>
            <a:p>
              <a:endParaRPr/>
            </a:p>
          </p:txBody>
        </p:sp>
        <p:sp>
          <p:nvSpPr>
            <p:cNvPr id="11" name="object 11"/>
            <p:cNvSpPr/>
            <p:nvPr/>
          </p:nvSpPr>
          <p:spPr>
            <a:xfrm>
              <a:off x="3089147" y="4373880"/>
              <a:ext cx="75565" cy="979169"/>
            </a:xfrm>
            <a:custGeom>
              <a:avLst/>
              <a:gdLst/>
              <a:ahLst/>
              <a:cxnLst/>
              <a:rect l="l" t="t" r="r" b="b"/>
              <a:pathLst>
                <a:path w="75564" h="979170">
                  <a:moveTo>
                    <a:pt x="58635" y="446523"/>
                  </a:moveTo>
                  <a:lnTo>
                    <a:pt x="18938" y="442003"/>
                  </a:lnTo>
                  <a:lnTo>
                    <a:pt x="4571" y="441959"/>
                  </a:lnTo>
                  <a:lnTo>
                    <a:pt x="1523" y="443483"/>
                  </a:lnTo>
                  <a:lnTo>
                    <a:pt x="0" y="446531"/>
                  </a:lnTo>
                  <a:lnTo>
                    <a:pt x="1523" y="450341"/>
                  </a:lnTo>
                  <a:lnTo>
                    <a:pt x="4571" y="451103"/>
                  </a:lnTo>
                  <a:lnTo>
                    <a:pt x="18938" y="451015"/>
                  </a:lnTo>
                  <a:lnTo>
                    <a:pt x="29717" y="450341"/>
                  </a:lnTo>
                  <a:lnTo>
                    <a:pt x="37450" y="450063"/>
                  </a:lnTo>
                  <a:lnTo>
                    <a:pt x="46029" y="448894"/>
                  </a:lnTo>
                  <a:lnTo>
                    <a:pt x="54644" y="447305"/>
                  </a:lnTo>
                  <a:lnTo>
                    <a:pt x="58635" y="446523"/>
                  </a:lnTo>
                  <a:close/>
                </a:path>
                <a:path w="75564" h="979170">
                  <a:moveTo>
                    <a:pt x="73151" y="978407"/>
                  </a:moveTo>
                  <a:lnTo>
                    <a:pt x="73151" y="454913"/>
                  </a:lnTo>
                  <a:lnTo>
                    <a:pt x="71627" y="453389"/>
                  </a:lnTo>
                  <a:lnTo>
                    <a:pt x="70865" y="451865"/>
                  </a:lnTo>
                  <a:lnTo>
                    <a:pt x="70103" y="451103"/>
                  </a:lnTo>
                  <a:lnTo>
                    <a:pt x="68579" y="450341"/>
                  </a:lnTo>
                  <a:lnTo>
                    <a:pt x="67817" y="449579"/>
                  </a:lnTo>
                  <a:lnTo>
                    <a:pt x="65531" y="448817"/>
                  </a:lnTo>
                  <a:lnTo>
                    <a:pt x="62483" y="448055"/>
                  </a:lnTo>
                  <a:lnTo>
                    <a:pt x="58635" y="446523"/>
                  </a:lnTo>
                  <a:lnTo>
                    <a:pt x="54644" y="447305"/>
                  </a:lnTo>
                  <a:lnTo>
                    <a:pt x="46029" y="448894"/>
                  </a:lnTo>
                  <a:lnTo>
                    <a:pt x="37450" y="450063"/>
                  </a:lnTo>
                  <a:lnTo>
                    <a:pt x="29717" y="450341"/>
                  </a:lnTo>
                  <a:lnTo>
                    <a:pt x="18938" y="451015"/>
                  </a:lnTo>
                  <a:lnTo>
                    <a:pt x="4571" y="451103"/>
                  </a:lnTo>
                  <a:lnTo>
                    <a:pt x="18938" y="452067"/>
                  </a:lnTo>
                  <a:lnTo>
                    <a:pt x="33375" y="452742"/>
                  </a:lnTo>
                  <a:lnTo>
                    <a:pt x="47698" y="454122"/>
                  </a:lnTo>
                  <a:lnTo>
                    <a:pt x="61721" y="457199"/>
                  </a:lnTo>
                  <a:lnTo>
                    <a:pt x="63245" y="458215"/>
                  </a:lnTo>
                  <a:lnTo>
                    <a:pt x="63245" y="457961"/>
                  </a:lnTo>
                  <a:lnTo>
                    <a:pt x="64007" y="458723"/>
                  </a:lnTo>
                  <a:lnTo>
                    <a:pt x="64007" y="457961"/>
                  </a:lnTo>
                  <a:lnTo>
                    <a:pt x="64769" y="459485"/>
                  </a:lnTo>
                  <a:lnTo>
                    <a:pt x="64769" y="979170"/>
                  </a:lnTo>
                  <a:lnTo>
                    <a:pt x="72389" y="979170"/>
                  </a:lnTo>
                  <a:lnTo>
                    <a:pt x="72389" y="977645"/>
                  </a:lnTo>
                  <a:lnTo>
                    <a:pt x="73151" y="978407"/>
                  </a:lnTo>
                  <a:close/>
                </a:path>
                <a:path w="75564" h="979170">
                  <a:moveTo>
                    <a:pt x="64388" y="434720"/>
                  </a:moveTo>
                  <a:lnTo>
                    <a:pt x="40385" y="440435"/>
                  </a:lnTo>
                  <a:lnTo>
                    <a:pt x="35051" y="440435"/>
                  </a:lnTo>
                  <a:lnTo>
                    <a:pt x="29717" y="441197"/>
                  </a:lnTo>
                  <a:lnTo>
                    <a:pt x="17525" y="441959"/>
                  </a:lnTo>
                  <a:lnTo>
                    <a:pt x="18938" y="442003"/>
                  </a:lnTo>
                  <a:lnTo>
                    <a:pt x="29717" y="442721"/>
                  </a:lnTo>
                  <a:lnTo>
                    <a:pt x="37450" y="443380"/>
                  </a:lnTo>
                  <a:lnTo>
                    <a:pt x="44167" y="443998"/>
                  </a:lnTo>
                  <a:lnTo>
                    <a:pt x="50959" y="444936"/>
                  </a:lnTo>
                  <a:lnTo>
                    <a:pt x="58635" y="446523"/>
                  </a:lnTo>
                  <a:lnTo>
                    <a:pt x="62483" y="445769"/>
                  </a:lnTo>
                  <a:lnTo>
                    <a:pt x="64007" y="445388"/>
                  </a:lnTo>
                  <a:lnTo>
                    <a:pt x="64007" y="435863"/>
                  </a:lnTo>
                  <a:lnTo>
                    <a:pt x="64388" y="434720"/>
                  </a:lnTo>
                  <a:close/>
                </a:path>
                <a:path w="75564" h="979170">
                  <a:moveTo>
                    <a:pt x="64261" y="434593"/>
                  </a:moveTo>
                  <a:lnTo>
                    <a:pt x="63245" y="435101"/>
                  </a:lnTo>
                  <a:lnTo>
                    <a:pt x="64007" y="435101"/>
                  </a:lnTo>
                  <a:lnTo>
                    <a:pt x="64261" y="434593"/>
                  </a:lnTo>
                  <a:close/>
                </a:path>
                <a:path w="75564" h="979170">
                  <a:moveTo>
                    <a:pt x="64007" y="458723"/>
                  </a:moveTo>
                  <a:lnTo>
                    <a:pt x="63245" y="457961"/>
                  </a:lnTo>
                  <a:lnTo>
                    <a:pt x="63245" y="458215"/>
                  </a:lnTo>
                  <a:lnTo>
                    <a:pt x="64007" y="458723"/>
                  </a:lnTo>
                  <a:close/>
                </a:path>
                <a:path w="75564" h="979170">
                  <a:moveTo>
                    <a:pt x="73151" y="438149"/>
                  </a:moveTo>
                  <a:lnTo>
                    <a:pt x="73151" y="0"/>
                  </a:lnTo>
                  <a:lnTo>
                    <a:pt x="64007" y="0"/>
                  </a:lnTo>
                  <a:lnTo>
                    <a:pt x="64007" y="434720"/>
                  </a:lnTo>
                  <a:lnTo>
                    <a:pt x="64261" y="434593"/>
                  </a:lnTo>
                  <a:lnTo>
                    <a:pt x="64769" y="433577"/>
                  </a:lnTo>
                  <a:lnTo>
                    <a:pt x="64769" y="445198"/>
                  </a:lnTo>
                  <a:lnTo>
                    <a:pt x="65531" y="445007"/>
                  </a:lnTo>
                  <a:lnTo>
                    <a:pt x="67817" y="443483"/>
                  </a:lnTo>
                  <a:lnTo>
                    <a:pt x="68579" y="443483"/>
                  </a:lnTo>
                  <a:lnTo>
                    <a:pt x="71627" y="440435"/>
                  </a:lnTo>
                  <a:lnTo>
                    <a:pt x="73151" y="438149"/>
                  </a:lnTo>
                  <a:close/>
                </a:path>
                <a:path w="75564" h="979170">
                  <a:moveTo>
                    <a:pt x="64465" y="434492"/>
                  </a:moveTo>
                  <a:lnTo>
                    <a:pt x="64261" y="434593"/>
                  </a:lnTo>
                  <a:lnTo>
                    <a:pt x="64007" y="435101"/>
                  </a:lnTo>
                  <a:lnTo>
                    <a:pt x="64388" y="434720"/>
                  </a:lnTo>
                  <a:lnTo>
                    <a:pt x="64465" y="434492"/>
                  </a:lnTo>
                  <a:close/>
                </a:path>
                <a:path w="75564" h="979170">
                  <a:moveTo>
                    <a:pt x="64769" y="445198"/>
                  </a:moveTo>
                  <a:lnTo>
                    <a:pt x="64769" y="434339"/>
                  </a:lnTo>
                  <a:lnTo>
                    <a:pt x="64388" y="434720"/>
                  </a:lnTo>
                  <a:lnTo>
                    <a:pt x="64007" y="435863"/>
                  </a:lnTo>
                  <a:lnTo>
                    <a:pt x="64007" y="445388"/>
                  </a:lnTo>
                  <a:lnTo>
                    <a:pt x="64769" y="445198"/>
                  </a:lnTo>
                  <a:close/>
                </a:path>
                <a:path w="75564" h="979170">
                  <a:moveTo>
                    <a:pt x="64769" y="459485"/>
                  </a:moveTo>
                  <a:lnTo>
                    <a:pt x="64007" y="457961"/>
                  </a:lnTo>
                  <a:lnTo>
                    <a:pt x="64007" y="458723"/>
                  </a:lnTo>
                  <a:lnTo>
                    <a:pt x="64769" y="459485"/>
                  </a:lnTo>
                  <a:close/>
                </a:path>
                <a:path w="75564" h="979170">
                  <a:moveTo>
                    <a:pt x="64769" y="979170"/>
                  </a:moveTo>
                  <a:lnTo>
                    <a:pt x="64769" y="459485"/>
                  </a:lnTo>
                  <a:lnTo>
                    <a:pt x="64007" y="458723"/>
                  </a:lnTo>
                  <a:lnTo>
                    <a:pt x="64007" y="979170"/>
                  </a:lnTo>
                  <a:lnTo>
                    <a:pt x="64769" y="979170"/>
                  </a:lnTo>
                  <a:close/>
                </a:path>
                <a:path w="75564" h="979170">
                  <a:moveTo>
                    <a:pt x="64769" y="433577"/>
                  </a:moveTo>
                  <a:lnTo>
                    <a:pt x="64261" y="434593"/>
                  </a:lnTo>
                  <a:lnTo>
                    <a:pt x="64465" y="434492"/>
                  </a:lnTo>
                  <a:lnTo>
                    <a:pt x="64769" y="433577"/>
                  </a:lnTo>
                  <a:close/>
                </a:path>
                <a:path w="75564" h="979170">
                  <a:moveTo>
                    <a:pt x="64769" y="434339"/>
                  </a:moveTo>
                  <a:lnTo>
                    <a:pt x="64465" y="434492"/>
                  </a:lnTo>
                  <a:lnTo>
                    <a:pt x="64388" y="434720"/>
                  </a:lnTo>
                  <a:lnTo>
                    <a:pt x="64769" y="434339"/>
                  </a:lnTo>
                  <a:close/>
                </a:path>
                <a:path w="75564" h="979170">
                  <a:moveTo>
                    <a:pt x="64769" y="434339"/>
                  </a:moveTo>
                  <a:lnTo>
                    <a:pt x="64769" y="433577"/>
                  </a:lnTo>
                  <a:lnTo>
                    <a:pt x="64465" y="434492"/>
                  </a:lnTo>
                  <a:lnTo>
                    <a:pt x="64769" y="434339"/>
                  </a:lnTo>
                  <a:close/>
                </a:path>
                <a:path w="75564" h="979170">
                  <a:moveTo>
                    <a:pt x="73913" y="979170"/>
                  </a:moveTo>
                  <a:lnTo>
                    <a:pt x="72389" y="977645"/>
                  </a:lnTo>
                  <a:lnTo>
                    <a:pt x="72389" y="979170"/>
                  </a:lnTo>
                  <a:lnTo>
                    <a:pt x="73913" y="979170"/>
                  </a:lnTo>
                  <a:close/>
                </a:path>
                <a:path w="75564" h="979170">
                  <a:moveTo>
                    <a:pt x="75438" y="979170"/>
                  </a:moveTo>
                  <a:lnTo>
                    <a:pt x="73151" y="978407"/>
                  </a:lnTo>
                  <a:lnTo>
                    <a:pt x="73913" y="979169"/>
                  </a:lnTo>
                  <a:lnTo>
                    <a:pt x="75438" y="979170"/>
                  </a:lnTo>
                  <a:close/>
                </a:path>
              </a:pathLst>
            </a:custGeom>
            <a:solidFill>
              <a:srgbClr val="000000"/>
            </a:solidFill>
          </p:spPr>
          <p:txBody>
            <a:bodyPr wrap="square" lIns="0" tIns="0" rIns="0" bIns="0" rtlCol="0"/>
            <a:lstStyle/>
            <a:p>
              <a:endParaRPr/>
            </a:p>
          </p:txBody>
        </p:sp>
        <p:pic>
          <p:nvPicPr>
            <p:cNvPr id="12" name="object 12"/>
            <p:cNvPicPr/>
            <p:nvPr/>
          </p:nvPicPr>
          <p:blipFill>
            <a:blip r:embed="rId5" cstate="print"/>
            <a:stretch>
              <a:fillRect/>
            </a:stretch>
          </p:blipFill>
          <p:spPr>
            <a:xfrm>
              <a:off x="2250198" y="5353050"/>
              <a:ext cx="5219737" cy="979170"/>
            </a:xfrm>
            <a:prstGeom prst="rect">
              <a:avLst/>
            </a:prstGeom>
          </p:spPr>
        </p:pic>
        <p:sp>
          <p:nvSpPr>
            <p:cNvPr id="13" name="object 13"/>
            <p:cNvSpPr/>
            <p:nvPr/>
          </p:nvSpPr>
          <p:spPr>
            <a:xfrm>
              <a:off x="3153155" y="5353050"/>
              <a:ext cx="68580" cy="16510"/>
            </a:xfrm>
            <a:custGeom>
              <a:avLst/>
              <a:gdLst/>
              <a:ahLst/>
              <a:cxnLst/>
              <a:rect l="l" t="t" r="r" b="b"/>
              <a:pathLst>
                <a:path w="68580" h="16510">
                  <a:moveTo>
                    <a:pt x="68580" y="16001"/>
                  </a:moveTo>
                  <a:lnTo>
                    <a:pt x="68580" y="6095"/>
                  </a:lnTo>
                  <a:lnTo>
                    <a:pt x="55626" y="6095"/>
                  </a:lnTo>
                  <a:lnTo>
                    <a:pt x="44432" y="5457"/>
                  </a:lnTo>
                  <a:lnTo>
                    <a:pt x="33237" y="4552"/>
                  </a:lnTo>
                  <a:lnTo>
                    <a:pt x="22187" y="2895"/>
                  </a:lnTo>
                  <a:lnTo>
                    <a:pt x="11430" y="0"/>
                  </a:lnTo>
                  <a:lnTo>
                    <a:pt x="0" y="0"/>
                  </a:lnTo>
                  <a:lnTo>
                    <a:pt x="0" y="2285"/>
                  </a:lnTo>
                  <a:lnTo>
                    <a:pt x="3162" y="6197"/>
                  </a:lnTo>
                  <a:lnTo>
                    <a:pt x="3162" y="7753"/>
                  </a:lnTo>
                  <a:lnTo>
                    <a:pt x="8382" y="9143"/>
                  </a:lnTo>
                  <a:lnTo>
                    <a:pt x="11430" y="9906"/>
                  </a:lnTo>
                  <a:lnTo>
                    <a:pt x="14478" y="11429"/>
                  </a:lnTo>
                  <a:lnTo>
                    <a:pt x="55626" y="16001"/>
                  </a:lnTo>
                  <a:lnTo>
                    <a:pt x="68580" y="16001"/>
                  </a:lnTo>
                  <a:close/>
                </a:path>
                <a:path w="68580" h="16510">
                  <a:moveTo>
                    <a:pt x="3162" y="7753"/>
                  </a:moveTo>
                  <a:lnTo>
                    <a:pt x="3162" y="6197"/>
                  </a:lnTo>
                  <a:lnTo>
                    <a:pt x="1181" y="7226"/>
                  </a:lnTo>
                  <a:lnTo>
                    <a:pt x="3162" y="7753"/>
                  </a:lnTo>
                  <a:close/>
                </a:path>
              </a:pathLst>
            </a:custGeom>
            <a:solidFill>
              <a:srgbClr val="000000"/>
            </a:solidFill>
          </p:spPr>
          <p:txBody>
            <a:bodyPr wrap="square" lIns="0" tIns="0" rIns="0" bIns="0" rtlCol="0"/>
            <a:lstStyle/>
            <a:p>
              <a:endParaRPr/>
            </a:p>
          </p:txBody>
        </p:sp>
        <p:pic>
          <p:nvPicPr>
            <p:cNvPr id="14" name="object 14"/>
            <p:cNvPicPr/>
            <p:nvPr/>
          </p:nvPicPr>
          <p:blipFill>
            <a:blip r:embed="rId6" cstate="print"/>
            <a:stretch>
              <a:fillRect/>
            </a:stretch>
          </p:blipFill>
          <p:spPr>
            <a:xfrm>
              <a:off x="3161190" y="6332220"/>
              <a:ext cx="4308745" cy="149433"/>
            </a:xfrm>
            <a:prstGeom prst="rect">
              <a:avLst/>
            </a:prstGeom>
          </p:spPr>
        </p:pic>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57754" y="728726"/>
            <a:ext cx="4342765" cy="574040"/>
          </a:xfrm>
          <a:prstGeom prst="rect">
            <a:avLst/>
          </a:prstGeom>
        </p:spPr>
        <p:txBody>
          <a:bodyPr vert="horz" wrap="square" lIns="0" tIns="12700" rIns="0" bIns="0" rtlCol="0">
            <a:spAutoFit/>
          </a:bodyPr>
          <a:lstStyle/>
          <a:p>
            <a:pPr marL="12700">
              <a:lnSpc>
                <a:spcPct val="100000"/>
              </a:lnSpc>
              <a:spcBef>
                <a:spcPts val="100"/>
              </a:spcBef>
            </a:pPr>
            <a:r>
              <a:rPr dirty="0"/>
              <a:t>Service Primitives</a:t>
            </a:r>
            <a:r>
              <a:rPr spc="-114" dirty="0"/>
              <a:t> </a:t>
            </a:r>
            <a:r>
              <a:rPr dirty="0"/>
              <a:t>(1)</a:t>
            </a:r>
          </a:p>
        </p:txBody>
      </p:sp>
      <p:sp>
        <p:nvSpPr>
          <p:cNvPr id="3" name="object 3"/>
          <p:cNvSpPr txBox="1"/>
          <p:nvPr/>
        </p:nvSpPr>
        <p:spPr>
          <a:xfrm>
            <a:off x="993139" y="1624838"/>
            <a:ext cx="8040370" cy="135128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a:cs typeface="Arial"/>
              </a:rPr>
              <a:t>A </a:t>
            </a:r>
            <a:r>
              <a:rPr sz="2400" spc="-5" dirty="0">
                <a:latin typeface="Arial"/>
                <a:cs typeface="Arial"/>
              </a:rPr>
              <a:t>service is provided to the layer above as</a:t>
            </a:r>
            <a:r>
              <a:rPr sz="2400" spc="35" dirty="0">
                <a:latin typeface="Arial"/>
                <a:cs typeface="Arial"/>
              </a:rPr>
              <a:t> </a:t>
            </a:r>
            <a:r>
              <a:rPr sz="2400" spc="-5" dirty="0">
                <a:latin typeface="Arial"/>
                <a:cs typeface="Arial"/>
              </a:rPr>
              <a:t>primitives</a:t>
            </a:r>
            <a:endParaRPr sz="2400">
              <a:latin typeface="Arial"/>
              <a:cs typeface="Arial"/>
            </a:endParaRPr>
          </a:p>
          <a:p>
            <a:pPr marL="12700" marR="5080">
              <a:lnSpc>
                <a:spcPct val="100000"/>
              </a:lnSpc>
              <a:spcBef>
                <a:spcPts val="1800"/>
              </a:spcBef>
            </a:pPr>
            <a:r>
              <a:rPr sz="2400" spc="-5" dirty="0">
                <a:latin typeface="Arial"/>
                <a:cs typeface="Arial"/>
              </a:rPr>
              <a:t>Hypothetical example of service primitives that may provide  </a:t>
            </a:r>
            <a:r>
              <a:rPr sz="2400" dirty="0">
                <a:latin typeface="Arial"/>
                <a:cs typeface="Arial"/>
              </a:rPr>
              <a:t>a </a:t>
            </a:r>
            <a:r>
              <a:rPr sz="2400" spc="-5" dirty="0">
                <a:latin typeface="Arial"/>
                <a:cs typeface="Arial"/>
              </a:rPr>
              <a:t>reliable byte stream (connection-oriented)</a:t>
            </a:r>
            <a:r>
              <a:rPr sz="2400" spc="25" dirty="0">
                <a:latin typeface="Arial"/>
                <a:cs typeface="Arial"/>
              </a:rPr>
              <a:t> </a:t>
            </a:r>
            <a:r>
              <a:rPr sz="2400" spc="-5" dirty="0">
                <a:latin typeface="Arial"/>
                <a:cs typeface="Arial"/>
              </a:rPr>
              <a:t>service:</a:t>
            </a:r>
            <a:endParaRPr sz="2400">
              <a:latin typeface="Arial"/>
              <a:cs typeface="Arial"/>
            </a:endParaRPr>
          </a:p>
        </p:txBody>
      </p:sp>
      <p:pic>
        <p:nvPicPr>
          <p:cNvPr id="4" name="object 4"/>
          <p:cNvPicPr/>
          <p:nvPr/>
        </p:nvPicPr>
        <p:blipFill>
          <a:blip r:embed="rId2" cstate="print"/>
          <a:stretch>
            <a:fillRect/>
          </a:stretch>
        </p:blipFill>
        <p:spPr>
          <a:xfrm>
            <a:off x="1986533" y="3214877"/>
            <a:ext cx="6181344" cy="246202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57754" y="728726"/>
            <a:ext cx="4342765" cy="574040"/>
          </a:xfrm>
          <a:prstGeom prst="rect">
            <a:avLst/>
          </a:prstGeom>
        </p:spPr>
        <p:txBody>
          <a:bodyPr vert="horz" wrap="square" lIns="0" tIns="12700" rIns="0" bIns="0" rtlCol="0">
            <a:spAutoFit/>
          </a:bodyPr>
          <a:lstStyle/>
          <a:p>
            <a:pPr marL="12700">
              <a:lnSpc>
                <a:spcPct val="100000"/>
              </a:lnSpc>
              <a:spcBef>
                <a:spcPts val="100"/>
              </a:spcBef>
            </a:pPr>
            <a:r>
              <a:rPr dirty="0"/>
              <a:t>Service Primitives</a:t>
            </a:r>
            <a:r>
              <a:rPr spc="-114" dirty="0"/>
              <a:t> </a:t>
            </a:r>
            <a:r>
              <a:rPr dirty="0"/>
              <a:t>(2)</a:t>
            </a:r>
          </a:p>
        </p:txBody>
      </p:sp>
      <p:sp>
        <p:nvSpPr>
          <p:cNvPr id="3" name="object 3"/>
          <p:cNvSpPr/>
          <p:nvPr/>
        </p:nvSpPr>
        <p:spPr>
          <a:xfrm>
            <a:off x="3424428" y="2933699"/>
            <a:ext cx="2753360" cy="461009"/>
          </a:xfrm>
          <a:custGeom>
            <a:avLst/>
            <a:gdLst/>
            <a:ahLst/>
            <a:cxnLst/>
            <a:rect l="l" t="t" r="r" b="b"/>
            <a:pathLst>
              <a:path w="2753360" h="461010">
                <a:moveTo>
                  <a:pt x="9893" y="0"/>
                </a:moveTo>
                <a:lnTo>
                  <a:pt x="0" y="0"/>
                </a:lnTo>
                <a:lnTo>
                  <a:pt x="0" y="461010"/>
                </a:lnTo>
                <a:lnTo>
                  <a:pt x="9893" y="461010"/>
                </a:lnTo>
                <a:lnTo>
                  <a:pt x="9893" y="0"/>
                </a:lnTo>
                <a:close/>
              </a:path>
              <a:path w="2753360" h="461010">
                <a:moveTo>
                  <a:pt x="2753093" y="0"/>
                </a:moveTo>
                <a:lnTo>
                  <a:pt x="2743200" y="0"/>
                </a:lnTo>
                <a:lnTo>
                  <a:pt x="2743200" y="461010"/>
                </a:lnTo>
                <a:lnTo>
                  <a:pt x="2753093" y="461010"/>
                </a:lnTo>
                <a:lnTo>
                  <a:pt x="2753093" y="0"/>
                </a:lnTo>
                <a:close/>
              </a:path>
            </a:pathLst>
          </a:custGeom>
          <a:solidFill>
            <a:srgbClr val="000000"/>
          </a:solidFill>
        </p:spPr>
        <p:txBody>
          <a:bodyPr wrap="square" lIns="0" tIns="0" rIns="0" bIns="0" rtlCol="0"/>
          <a:lstStyle/>
          <a:p>
            <a:endParaRPr/>
          </a:p>
        </p:txBody>
      </p:sp>
      <p:sp>
        <p:nvSpPr>
          <p:cNvPr id="4" name="object 4"/>
          <p:cNvSpPr txBox="1"/>
          <p:nvPr/>
        </p:nvSpPr>
        <p:spPr>
          <a:xfrm>
            <a:off x="993139" y="1624838"/>
            <a:ext cx="7952740" cy="169291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Hypothetical example of how these primitives may be used  </a:t>
            </a:r>
            <a:r>
              <a:rPr sz="2400" dirty="0">
                <a:latin typeface="Arial"/>
                <a:cs typeface="Arial"/>
              </a:rPr>
              <a:t>for a </a:t>
            </a:r>
            <a:r>
              <a:rPr sz="2400" spc="-5" dirty="0">
                <a:latin typeface="Arial"/>
                <a:cs typeface="Arial"/>
              </a:rPr>
              <a:t>client-server interaction</a:t>
            </a:r>
            <a:endParaRPr sz="2400">
              <a:latin typeface="Arial"/>
              <a:cs typeface="Arial"/>
            </a:endParaRPr>
          </a:p>
          <a:p>
            <a:pPr marR="218440" algn="ctr">
              <a:lnSpc>
                <a:spcPct val="100000"/>
              </a:lnSpc>
              <a:spcBef>
                <a:spcPts val="2050"/>
              </a:spcBef>
              <a:tabLst>
                <a:tab pos="2685415" algn="l"/>
              </a:tabLst>
            </a:pPr>
            <a:r>
              <a:rPr sz="2000" spc="-5" dirty="0">
                <a:latin typeface="Arial"/>
                <a:cs typeface="Arial"/>
              </a:rPr>
              <a:t>Client	</a:t>
            </a:r>
            <a:r>
              <a:rPr sz="3000" spc="-15" baseline="1388" dirty="0">
                <a:latin typeface="Arial"/>
                <a:cs typeface="Arial"/>
              </a:rPr>
              <a:t>Server</a:t>
            </a:r>
            <a:endParaRPr sz="3000" baseline="1388">
              <a:latin typeface="Arial"/>
              <a:cs typeface="Arial"/>
            </a:endParaRPr>
          </a:p>
          <a:p>
            <a:pPr marR="1361440" algn="r">
              <a:lnSpc>
                <a:spcPct val="100000"/>
              </a:lnSpc>
              <a:spcBef>
                <a:spcPts val="755"/>
              </a:spcBef>
            </a:pPr>
            <a:r>
              <a:rPr sz="1800" spc="-5" dirty="0">
                <a:latin typeface="Arial"/>
                <a:cs typeface="Arial"/>
              </a:rPr>
              <a:t>LISTEN</a:t>
            </a:r>
            <a:r>
              <a:rPr sz="1800" spc="-15" dirty="0">
                <a:latin typeface="Arial"/>
                <a:cs typeface="Arial"/>
              </a:rPr>
              <a:t> </a:t>
            </a:r>
            <a:r>
              <a:rPr sz="1800" spc="-5" dirty="0">
                <a:latin typeface="Arial"/>
                <a:cs typeface="Arial"/>
              </a:rPr>
              <a:t>(0)</a:t>
            </a:r>
            <a:endParaRPr sz="1800">
              <a:latin typeface="Arial"/>
              <a:cs typeface="Arial"/>
            </a:endParaRPr>
          </a:p>
        </p:txBody>
      </p:sp>
      <p:sp>
        <p:nvSpPr>
          <p:cNvPr id="5" name="object 5"/>
          <p:cNvSpPr/>
          <p:nvPr/>
        </p:nvSpPr>
        <p:spPr>
          <a:xfrm>
            <a:off x="3419855" y="3393947"/>
            <a:ext cx="2757805" cy="980440"/>
          </a:xfrm>
          <a:custGeom>
            <a:avLst/>
            <a:gdLst/>
            <a:ahLst/>
            <a:cxnLst/>
            <a:rect l="l" t="t" r="r" b="b"/>
            <a:pathLst>
              <a:path w="2757804" h="980439">
                <a:moveTo>
                  <a:pt x="2757665" y="0"/>
                </a:moveTo>
                <a:lnTo>
                  <a:pt x="2747772" y="0"/>
                </a:lnTo>
                <a:lnTo>
                  <a:pt x="2747772" y="279234"/>
                </a:lnTo>
                <a:lnTo>
                  <a:pt x="2670048" y="228600"/>
                </a:lnTo>
                <a:lnTo>
                  <a:pt x="2667000" y="226314"/>
                </a:lnTo>
                <a:lnTo>
                  <a:pt x="2663190" y="227076"/>
                </a:lnTo>
                <a:lnTo>
                  <a:pt x="2660904" y="230124"/>
                </a:lnTo>
                <a:lnTo>
                  <a:pt x="2659380" y="233172"/>
                </a:lnTo>
                <a:lnTo>
                  <a:pt x="2660142" y="236982"/>
                </a:lnTo>
                <a:lnTo>
                  <a:pt x="2663190" y="239268"/>
                </a:lnTo>
                <a:lnTo>
                  <a:pt x="2715971" y="274459"/>
                </a:lnTo>
                <a:lnTo>
                  <a:pt x="14465" y="124460"/>
                </a:lnTo>
                <a:lnTo>
                  <a:pt x="14465" y="0"/>
                </a:lnTo>
                <a:lnTo>
                  <a:pt x="4572" y="0"/>
                </a:lnTo>
                <a:lnTo>
                  <a:pt x="4572" y="508304"/>
                </a:lnTo>
                <a:lnTo>
                  <a:pt x="0" y="511302"/>
                </a:lnTo>
                <a:lnTo>
                  <a:pt x="4572" y="513676"/>
                </a:lnTo>
                <a:lnTo>
                  <a:pt x="4572" y="979932"/>
                </a:lnTo>
                <a:lnTo>
                  <a:pt x="14465" y="979932"/>
                </a:lnTo>
                <a:lnTo>
                  <a:pt x="14465" y="518795"/>
                </a:lnTo>
                <a:lnTo>
                  <a:pt x="88392" y="557022"/>
                </a:lnTo>
                <a:lnTo>
                  <a:pt x="91440" y="558546"/>
                </a:lnTo>
                <a:lnTo>
                  <a:pt x="95250" y="557022"/>
                </a:lnTo>
                <a:lnTo>
                  <a:pt x="98298" y="550926"/>
                </a:lnTo>
                <a:lnTo>
                  <a:pt x="96774" y="547116"/>
                </a:lnTo>
                <a:lnTo>
                  <a:pt x="93726" y="545592"/>
                </a:lnTo>
                <a:lnTo>
                  <a:pt x="36398" y="516102"/>
                </a:lnTo>
                <a:lnTo>
                  <a:pt x="2743200" y="365760"/>
                </a:lnTo>
                <a:lnTo>
                  <a:pt x="2743200" y="352806"/>
                </a:lnTo>
                <a:lnTo>
                  <a:pt x="36525" y="503097"/>
                </a:lnTo>
                <a:lnTo>
                  <a:pt x="89916" y="467868"/>
                </a:lnTo>
                <a:lnTo>
                  <a:pt x="92202" y="465582"/>
                </a:lnTo>
                <a:lnTo>
                  <a:pt x="93726" y="461772"/>
                </a:lnTo>
                <a:lnTo>
                  <a:pt x="89154" y="455676"/>
                </a:lnTo>
                <a:lnTo>
                  <a:pt x="85344" y="454914"/>
                </a:lnTo>
                <a:lnTo>
                  <a:pt x="82296" y="457200"/>
                </a:lnTo>
                <a:lnTo>
                  <a:pt x="14465" y="501802"/>
                </a:lnTo>
                <a:lnTo>
                  <a:pt x="14465" y="137464"/>
                </a:lnTo>
                <a:lnTo>
                  <a:pt x="2716009" y="287464"/>
                </a:lnTo>
                <a:lnTo>
                  <a:pt x="2658618" y="316992"/>
                </a:lnTo>
                <a:lnTo>
                  <a:pt x="2655570" y="318516"/>
                </a:lnTo>
                <a:lnTo>
                  <a:pt x="2654046" y="322326"/>
                </a:lnTo>
                <a:lnTo>
                  <a:pt x="2655570" y="325374"/>
                </a:lnTo>
                <a:lnTo>
                  <a:pt x="2657856" y="328422"/>
                </a:lnTo>
                <a:lnTo>
                  <a:pt x="2661666" y="329946"/>
                </a:lnTo>
                <a:lnTo>
                  <a:pt x="2664714" y="328422"/>
                </a:lnTo>
                <a:lnTo>
                  <a:pt x="2740914" y="289013"/>
                </a:lnTo>
                <a:lnTo>
                  <a:pt x="2747772" y="285470"/>
                </a:lnTo>
                <a:lnTo>
                  <a:pt x="2747772" y="979932"/>
                </a:lnTo>
                <a:lnTo>
                  <a:pt x="2757665" y="979932"/>
                </a:lnTo>
                <a:lnTo>
                  <a:pt x="2757665" y="0"/>
                </a:lnTo>
                <a:close/>
              </a:path>
            </a:pathLst>
          </a:custGeom>
          <a:solidFill>
            <a:srgbClr val="000000"/>
          </a:solidFill>
        </p:spPr>
        <p:txBody>
          <a:bodyPr wrap="square" lIns="0" tIns="0" rIns="0" bIns="0" rtlCol="0"/>
          <a:lstStyle/>
          <a:p>
            <a:endParaRPr/>
          </a:p>
        </p:txBody>
      </p:sp>
      <p:sp>
        <p:nvSpPr>
          <p:cNvPr id="6" name="object 6"/>
          <p:cNvSpPr txBox="1"/>
          <p:nvPr/>
        </p:nvSpPr>
        <p:spPr>
          <a:xfrm>
            <a:off x="6422397" y="3760716"/>
            <a:ext cx="10293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RECEIVE</a:t>
            </a:r>
            <a:endParaRPr sz="1800">
              <a:latin typeface="Arial"/>
              <a:cs typeface="Arial"/>
            </a:endParaRPr>
          </a:p>
        </p:txBody>
      </p:sp>
      <p:sp>
        <p:nvSpPr>
          <p:cNvPr id="7" name="object 7"/>
          <p:cNvSpPr txBox="1"/>
          <p:nvPr/>
        </p:nvSpPr>
        <p:spPr>
          <a:xfrm>
            <a:off x="1812289" y="3360666"/>
            <a:ext cx="149415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CONNECT</a:t>
            </a:r>
            <a:r>
              <a:rPr sz="1800" spc="-130" dirty="0">
                <a:latin typeface="Arial"/>
                <a:cs typeface="Arial"/>
              </a:rPr>
              <a:t> </a:t>
            </a:r>
            <a:r>
              <a:rPr sz="1800" dirty="0">
                <a:latin typeface="Arial"/>
                <a:cs typeface="Arial"/>
              </a:rPr>
              <a:t>(1)</a:t>
            </a:r>
            <a:endParaRPr sz="1800">
              <a:latin typeface="Arial"/>
              <a:cs typeface="Arial"/>
            </a:endParaRPr>
          </a:p>
        </p:txBody>
      </p:sp>
      <p:sp>
        <p:nvSpPr>
          <p:cNvPr id="8" name="object 8"/>
          <p:cNvSpPr txBox="1"/>
          <p:nvPr/>
        </p:nvSpPr>
        <p:spPr>
          <a:xfrm>
            <a:off x="3917696" y="3275329"/>
            <a:ext cx="17024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Connect</a:t>
            </a:r>
            <a:r>
              <a:rPr sz="1800" spc="-80" dirty="0">
                <a:latin typeface="Arial"/>
                <a:cs typeface="Arial"/>
              </a:rPr>
              <a:t> </a:t>
            </a:r>
            <a:r>
              <a:rPr sz="1800" spc="-5" dirty="0">
                <a:latin typeface="Arial"/>
                <a:cs typeface="Arial"/>
              </a:rPr>
              <a:t>request</a:t>
            </a:r>
            <a:endParaRPr sz="1800">
              <a:latin typeface="Arial"/>
              <a:cs typeface="Arial"/>
            </a:endParaRPr>
          </a:p>
        </p:txBody>
      </p:sp>
      <p:sp>
        <p:nvSpPr>
          <p:cNvPr id="9" name="object 9"/>
          <p:cNvSpPr txBox="1"/>
          <p:nvPr/>
        </p:nvSpPr>
        <p:spPr>
          <a:xfrm>
            <a:off x="3936746" y="3740150"/>
            <a:ext cx="1745614" cy="749300"/>
          </a:xfrm>
          <a:prstGeom prst="rect">
            <a:avLst/>
          </a:prstGeom>
        </p:spPr>
        <p:txBody>
          <a:bodyPr vert="horz" wrap="square" lIns="0" tIns="12700" rIns="0" bIns="0" rtlCol="0">
            <a:spAutoFit/>
          </a:bodyPr>
          <a:lstStyle/>
          <a:p>
            <a:pPr marL="12700" marR="5080" indent="19050">
              <a:lnSpc>
                <a:spcPct val="131900"/>
              </a:lnSpc>
              <a:spcBef>
                <a:spcPts val="100"/>
              </a:spcBef>
            </a:pPr>
            <a:r>
              <a:rPr sz="1800" spc="-5" dirty="0">
                <a:latin typeface="Arial"/>
                <a:cs typeface="Arial"/>
              </a:rPr>
              <a:t>Accept</a:t>
            </a:r>
            <a:r>
              <a:rPr sz="1800" spc="-95" dirty="0">
                <a:latin typeface="Arial"/>
                <a:cs typeface="Arial"/>
              </a:rPr>
              <a:t> </a:t>
            </a:r>
            <a:r>
              <a:rPr sz="1800" spc="-5" dirty="0">
                <a:latin typeface="Arial"/>
                <a:cs typeface="Arial"/>
              </a:rPr>
              <a:t>response  </a:t>
            </a:r>
            <a:r>
              <a:rPr sz="1800" dirty="0">
                <a:latin typeface="Arial"/>
                <a:cs typeface="Arial"/>
              </a:rPr>
              <a:t>Request </a:t>
            </a:r>
            <a:r>
              <a:rPr sz="1800" spc="-5" dirty="0">
                <a:latin typeface="Arial"/>
                <a:cs typeface="Arial"/>
              </a:rPr>
              <a:t>for</a:t>
            </a:r>
            <a:r>
              <a:rPr sz="1800" spc="-95" dirty="0">
                <a:latin typeface="Arial"/>
                <a:cs typeface="Arial"/>
              </a:rPr>
              <a:t> </a:t>
            </a:r>
            <a:r>
              <a:rPr sz="1800" spc="-5" dirty="0">
                <a:latin typeface="Arial"/>
                <a:cs typeface="Arial"/>
              </a:rPr>
              <a:t>data</a:t>
            </a:r>
            <a:endParaRPr sz="1800" dirty="0">
              <a:latin typeface="Arial"/>
              <a:cs typeface="Arial"/>
            </a:endParaRPr>
          </a:p>
        </p:txBody>
      </p:sp>
      <p:sp>
        <p:nvSpPr>
          <p:cNvPr id="10" name="object 10"/>
          <p:cNvSpPr txBox="1"/>
          <p:nvPr/>
        </p:nvSpPr>
        <p:spPr>
          <a:xfrm>
            <a:off x="6406896" y="3561079"/>
            <a:ext cx="1412875" cy="299720"/>
          </a:xfrm>
          <a:prstGeom prst="rect">
            <a:avLst/>
          </a:prstGeom>
        </p:spPr>
        <p:txBody>
          <a:bodyPr vert="horz" wrap="square" lIns="0" tIns="12700" rIns="0" bIns="0" rtlCol="0">
            <a:spAutoFit/>
          </a:bodyPr>
          <a:lstStyle/>
          <a:p>
            <a:pPr marL="38100">
              <a:lnSpc>
                <a:spcPct val="100000"/>
              </a:lnSpc>
              <a:spcBef>
                <a:spcPts val="100"/>
              </a:spcBef>
              <a:tabLst>
                <a:tab pos="1094740" algn="l"/>
              </a:tabLst>
            </a:pPr>
            <a:r>
              <a:rPr sz="1800" dirty="0">
                <a:latin typeface="Arial"/>
                <a:cs typeface="Arial"/>
              </a:rPr>
              <a:t>ACCEPT	</a:t>
            </a:r>
            <a:r>
              <a:rPr sz="2700" baseline="-21604" dirty="0">
                <a:latin typeface="Arial"/>
                <a:cs typeface="Arial"/>
              </a:rPr>
              <a:t>(2)</a:t>
            </a:r>
            <a:endParaRPr sz="2700" baseline="-21604">
              <a:latin typeface="Arial"/>
              <a:cs typeface="Arial"/>
            </a:endParaRPr>
          </a:p>
        </p:txBody>
      </p:sp>
      <p:grpSp>
        <p:nvGrpSpPr>
          <p:cNvPr id="11" name="object 11"/>
          <p:cNvGrpSpPr/>
          <p:nvPr/>
        </p:nvGrpSpPr>
        <p:grpSpPr>
          <a:xfrm>
            <a:off x="457136" y="4388102"/>
            <a:ext cx="9144000" cy="980440"/>
            <a:chOff x="457200" y="4373117"/>
            <a:chExt cx="9144000" cy="980440"/>
          </a:xfrm>
        </p:grpSpPr>
        <p:sp>
          <p:nvSpPr>
            <p:cNvPr id="12" name="object 12"/>
            <p:cNvSpPr/>
            <p:nvPr/>
          </p:nvSpPr>
          <p:spPr>
            <a:xfrm>
              <a:off x="457200" y="4373117"/>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a:p>
          </p:txBody>
        </p:sp>
        <p:sp>
          <p:nvSpPr>
            <p:cNvPr id="13" name="object 13"/>
            <p:cNvSpPr/>
            <p:nvPr/>
          </p:nvSpPr>
          <p:spPr>
            <a:xfrm>
              <a:off x="3424428" y="4373117"/>
              <a:ext cx="2757805" cy="980440"/>
            </a:xfrm>
            <a:custGeom>
              <a:avLst/>
              <a:gdLst/>
              <a:ahLst/>
              <a:cxnLst/>
              <a:rect l="l" t="t" r="r" b="b"/>
              <a:pathLst>
                <a:path w="2757804" h="980439">
                  <a:moveTo>
                    <a:pt x="2757678" y="236982"/>
                  </a:moveTo>
                  <a:lnTo>
                    <a:pt x="2753093" y="233997"/>
                  </a:lnTo>
                  <a:lnTo>
                    <a:pt x="2753093" y="0"/>
                  </a:lnTo>
                  <a:lnTo>
                    <a:pt x="2743200" y="0"/>
                  </a:lnTo>
                  <a:lnTo>
                    <a:pt x="2743200" y="227558"/>
                  </a:lnTo>
                  <a:lnTo>
                    <a:pt x="2674620" y="182880"/>
                  </a:lnTo>
                  <a:lnTo>
                    <a:pt x="2672334" y="180594"/>
                  </a:lnTo>
                  <a:lnTo>
                    <a:pt x="2667762" y="181356"/>
                  </a:lnTo>
                  <a:lnTo>
                    <a:pt x="2666238" y="184404"/>
                  </a:lnTo>
                  <a:lnTo>
                    <a:pt x="2663952" y="187452"/>
                  </a:lnTo>
                  <a:lnTo>
                    <a:pt x="2664714" y="191262"/>
                  </a:lnTo>
                  <a:lnTo>
                    <a:pt x="2667762" y="193548"/>
                  </a:lnTo>
                  <a:lnTo>
                    <a:pt x="2721140" y="228777"/>
                  </a:lnTo>
                  <a:lnTo>
                    <a:pt x="14478" y="78486"/>
                  </a:lnTo>
                  <a:lnTo>
                    <a:pt x="14478" y="91440"/>
                  </a:lnTo>
                  <a:lnTo>
                    <a:pt x="2721267" y="241782"/>
                  </a:lnTo>
                  <a:lnTo>
                    <a:pt x="2663952" y="271272"/>
                  </a:lnTo>
                  <a:lnTo>
                    <a:pt x="2660904" y="272796"/>
                  </a:lnTo>
                  <a:lnTo>
                    <a:pt x="2659380" y="276606"/>
                  </a:lnTo>
                  <a:lnTo>
                    <a:pt x="2662428" y="282702"/>
                  </a:lnTo>
                  <a:lnTo>
                    <a:pt x="2666238" y="284226"/>
                  </a:lnTo>
                  <a:lnTo>
                    <a:pt x="2669286" y="282702"/>
                  </a:lnTo>
                  <a:lnTo>
                    <a:pt x="2743200" y="244487"/>
                  </a:lnTo>
                  <a:lnTo>
                    <a:pt x="2743200" y="412496"/>
                  </a:lnTo>
                  <a:lnTo>
                    <a:pt x="40449" y="562571"/>
                  </a:lnTo>
                  <a:lnTo>
                    <a:pt x="94488" y="526542"/>
                  </a:lnTo>
                  <a:lnTo>
                    <a:pt x="97536" y="525018"/>
                  </a:lnTo>
                  <a:lnTo>
                    <a:pt x="98298" y="521208"/>
                  </a:lnTo>
                  <a:lnTo>
                    <a:pt x="96774" y="518160"/>
                  </a:lnTo>
                  <a:lnTo>
                    <a:pt x="94488" y="515112"/>
                  </a:lnTo>
                  <a:lnTo>
                    <a:pt x="90678" y="514350"/>
                  </a:lnTo>
                  <a:lnTo>
                    <a:pt x="87630" y="515874"/>
                  </a:lnTo>
                  <a:lnTo>
                    <a:pt x="9893" y="567232"/>
                  </a:lnTo>
                  <a:lnTo>
                    <a:pt x="9893" y="0"/>
                  </a:lnTo>
                  <a:lnTo>
                    <a:pt x="0" y="0"/>
                  </a:lnTo>
                  <a:lnTo>
                    <a:pt x="0" y="979932"/>
                  </a:lnTo>
                  <a:lnTo>
                    <a:pt x="9893" y="979932"/>
                  </a:lnTo>
                  <a:lnTo>
                    <a:pt x="9893" y="573455"/>
                  </a:lnTo>
                  <a:lnTo>
                    <a:pt x="16764" y="576948"/>
                  </a:lnTo>
                  <a:lnTo>
                    <a:pt x="92964" y="615696"/>
                  </a:lnTo>
                  <a:lnTo>
                    <a:pt x="96012" y="617220"/>
                  </a:lnTo>
                  <a:lnTo>
                    <a:pt x="99822" y="616458"/>
                  </a:lnTo>
                  <a:lnTo>
                    <a:pt x="101346" y="613410"/>
                  </a:lnTo>
                  <a:lnTo>
                    <a:pt x="103632" y="609600"/>
                  </a:lnTo>
                  <a:lnTo>
                    <a:pt x="102108" y="605790"/>
                  </a:lnTo>
                  <a:lnTo>
                    <a:pt x="40665" y="574789"/>
                  </a:lnTo>
                  <a:lnTo>
                    <a:pt x="2743200" y="424738"/>
                  </a:lnTo>
                  <a:lnTo>
                    <a:pt x="2743200" y="979932"/>
                  </a:lnTo>
                  <a:lnTo>
                    <a:pt x="2753093" y="979932"/>
                  </a:lnTo>
                  <a:lnTo>
                    <a:pt x="2753093" y="239356"/>
                  </a:lnTo>
                  <a:lnTo>
                    <a:pt x="2757678" y="236982"/>
                  </a:lnTo>
                  <a:close/>
                </a:path>
              </a:pathLst>
            </a:custGeom>
            <a:solidFill>
              <a:srgbClr val="000000"/>
            </a:solidFill>
          </p:spPr>
          <p:txBody>
            <a:bodyPr wrap="square" lIns="0" tIns="0" rIns="0" bIns="0" rtlCol="0"/>
            <a:lstStyle/>
            <a:p>
              <a:endParaRPr/>
            </a:p>
          </p:txBody>
        </p:sp>
      </p:grpSp>
      <p:sp>
        <p:nvSpPr>
          <p:cNvPr id="14" name="object 14"/>
          <p:cNvSpPr txBox="1"/>
          <p:nvPr/>
        </p:nvSpPr>
        <p:spPr>
          <a:xfrm>
            <a:off x="6441440" y="4598923"/>
            <a:ext cx="10033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SEND</a:t>
            </a:r>
            <a:r>
              <a:rPr sz="1800" spc="-95" dirty="0">
                <a:latin typeface="Arial"/>
                <a:cs typeface="Arial"/>
              </a:rPr>
              <a:t> </a:t>
            </a:r>
            <a:r>
              <a:rPr sz="1800" dirty="0">
                <a:latin typeface="Arial"/>
                <a:cs typeface="Arial"/>
              </a:rPr>
              <a:t>(4)</a:t>
            </a:r>
            <a:endParaRPr sz="1800">
              <a:latin typeface="Arial"/>
              <a:cs typeface="Arial"/>
            </a:endParaRPr>
          </a:p>
        </p:txBody>
      </p:sp>
      <p:sp>
        <p:nvSpPr>
          <p:cNvPr id="15" name="object 15"/>
          <p:cNvSpPr txBox="1"/>
          <p:nvPr/>
        </p:nvSpPr>
        <p:spPr>
          <a:xfrm>
            <a:off x="1936495" y="4503673"/>
            <a:ext cx="10293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RECEIVE</a:t>
            </a:r>
            <a:endParaRPr sz="1800">
              <a:latin typeface="Arial"/>
              <a:cs typeface="Arial"/>
            </a:endParaRPr>
          </a:p>
        </p:txBody>
      </p:sp>
      <p:sp>
        <p:nvSpPr>
          <p:cNvPr id="16" name="object 16"/>
          <p:cNvSpPr txBox="1"/>
          <p:nvPr/>
        </p:nvSpPr>
        <p:spPr>
          <a:xfrm>
            <a:off x="2292095" y="4271264"/>
            <a:ext cx="1042035" cy="299720"/>
          </a:xfrm>
          <a:prstGeom prst="rect">
            <a:avLst/>
          </a:prstGeom>
        </p:spPr>
        <p:txBody>
          <a:bodyPr vert="horz" wrap="square" lIns="0" tIns="12700" rIns="0" bIns="0" rtlCol="0">
            <a:spAutoFit/>
          </a:bodyPr>
          <a:lstStyle/>
          <a:p>
            <a:pPr marL="38100">
              <a:lnSpc>
                <a:spcPct val="100000"/>
              </a:lnSpc>
              <a:spcBef>
                <a:spcPts val="100"/>
              </a:spcBef>
            </a:pPr>
            <a:r>
              <a:rPr sz="1800" dirty="0">
                <a:latin typeface="Arial"/>
                <a:cs typeface="Arial"/>
              </a:rPr>
              <a:t>SEND</a:t>
            </a:r>
            <a:r>
              <a:rPr sz="1800" spc="-165" dirty="0">
                <a:latin typeface="Arial"/>
                <a:cs typeface="Arial"/>
              </a:rPr>
              <a:t> </a:t>
            </a:r>
            <a:r>
              <a:rPr sz="2700" baseline="-21604" dirty="0">
                <a:latin typeface="Arial"/>
                <a:cs typeface="Arial"/>
              </a:rPr>
              <a:t>(3)</a:t>
            </a:r>
            <a:endParaRPr sz="2700" baseline="-21604">
              <a:latin typeface="Arial"/>
              <a:cs typeface="Arial"/>
            </a:endParaRPr>
          </a:p>
        </p:txBody>
      </p:sp>
      <p:sp>
        <p:nvSpPr>
          <p:cNvPr id="17" name="object 17"/>
          <p:cNvSpPr/>
          <p:nvPr/>
        </p:nvSpPr>
        <p:spPr>
          <a:xfrm>
            <a:off x="3424428" y="5352288"/>
            <a:ext cx="2787015" cy="772795"/>
          </a:xfrm>
          <a:custGeom>
            <a:avLst/>
            <a:gdLst/>
            <a:ahLst/>
            <a:cxnLst/>
            <a:rect l="l" t="t" r="r" b="b"/>
            <a:pathLst>
              <a:path w="2787015" h="772795">
                <a:moveTo>
                  <a:pt x="9906" y="772668"/>
                </a:moveTo>
                <a:lnTo>
                  <a:pt x="9893" y="0"/>
                </a:lnTo>
                <a:lnTo>
                  <a:pt x="0" y="0"/>
                </a:lnTo>
                <a:lnTo>
                  <a:pt x="0" y="772668"/>
                </a:lnTo>
                <a:lnTo>
                  <a:pt x="9906" y="772668"/>
                </a:lnTo>
                <a:close/>
              </a:path>
              <a:path w="2787015" h="772795">
                <a:moveTo>
                  <a:pt x="2786634" y="239268"/>
                </a:moveTo>
                <a:lnTo>
                  <a:pt x="2753093" y="217119"/>
                </a:lnTo>
                <a:lnTo>
                  <a:pt x="2753093" y="0"/>
                </a:lnTo>
                <a:lnTo>
                  <a:pt x="2743200" y="0"/>
                </a:lnTo>
                <a:lnTo>
                  <a:pt x="2743200" y="210578"/>
                </a:lnTo>
                <a:lnTo>
                  <a:pt x="2703576" y="184404"/>
                </a:lnTo>
                <a:lnTo>
                  <a:pt x="2700528" y="182880"/>
                </a:lnTo>
                <a:lnTo>
                  <a:pt x="2696718" y="183642"/>
                </a:lnTo>
                <a:lnTo>
                  <a:pt x="2694432" y="186690"/>
                </a:lnTo>
                <a:lnTo>
                  <a:pt x="2692908" y="189738"/>
                </a:lnTo>
                <a:lnTo>
                  <a:pt x="2693670" y="193548"/>
                </a:lnTo>
                <a:lnTo>
                  <a:pt x="2696718" y="195072"/>
                </a:lnTo>
                <a:lnTo>
                  <a:pt x="2743200" y="226072"/>
                </a:lnTo>
                <a:lnTo>
                  <a:pt x="2743200" y="230695"/>
                </a:lnTo>
                <a:lnTo>
                  <a:pt x="43434" y="80772"/>
                </a:lnTo>
                <a:lnTo>
                  <a:pt x="42672" y="92964"/>
                </a:lnTo>
                <a:lnTo>
                  <a:pt x="2743200" y="242912"/>
                </a:lnTo>
                <a:lnTo>
                  <a:pt x="2743200" y="247027"/>
                </a:lnTo>
                <a:lnTo>
                  <a:pt x="2689098" y="274320"/>
                </a:lnTo>
                <a:lnTo>
                  <a:pt x="2687574" y="278130"/>
                </a:lnTo>
                <a:lnTo>
                  <a:pt x="2689098" y="281940"/>
                </a:lnTo>
                <a:lnTo>
                  <a:pt x="2691384" y="284988"/>
                </a:lnTo>
                <a:lnTo>
                  <a:pt x="2695194" y="285750"/>
                </a:lnTo>
                <a:lnTo>
                  <a:pt x="2698242" y="284226"/>
                </a:lnTo>
                <a:lnTo>
                  <a:pt x="2743200" y="261366"/>
                </a:lnTo>
                <a:lnTo>
                  <a:pt x="2743200" y="311238"/>
                </a:lnTo>
                <a:lnTo>
                  <a:pt x="68783" y="459740"/>
                </a:lnTo>
                <a:lnTo>
                  <a:pt x="125730" y="422148"/>
                </a:lnTo>
                <a:lnTo>
                  <a:pt x="127254" y="418338"/>
                </a:lnTo>
                <a:lnTo>
                  <a:pt x="122682" y="412242"/>
                </a:lnTo>
                <a:lnTo>
                  <a:pt x="118872" y="411480"/>
                </a:lnTo>
                <a:lnTo>
                  <a:pt x="115824" y="413004"/>
                </a:lnTo>
                <a:lnTo>
                  <a:pt x="33528" y="467868"/>
                </a:lnTo>
                <a:lnTo>
                  <a:pt x="45720" y="474078"/>
                </a:lnTo>
                <a:lnTo>
                  <a:pt x="121920" y="512826"/>
                </a:lnTo>
                <a:lnTo>
                  <a:pt x="124968" y="514350"/>
                </a:lnTo>
                <a:lnTo>
                  <a:pt x="128778" y="513588"/>
                </a:lnTo>
                <a:lnTo>
                  <a:pt x="130302" y="510540"/>
                </a:lnTo>
                <a:lnTo>
                  <a:pt x="131826" y="506730"/>
                </a:lnTo>
                <a:lnTo>
                  <a:pt x="130302" y="502920"/>
                </a:lnTo>
                <a:lnTo>
                  <a:pt x="68935" y="471957"/>
                </a:lnTo>
                <a:lnTo>
                  <a:pt x="2743200" y="323430"/>
                </a:lnTo>
                <a:lnTo>
                  <a:pt x="2743200" y="753618"/>
                </a:lnTo>
                <a:lnTo>
                  <a:pt x="2753106" y="753618"/>
                </a:lnTo>
                <a:lnTo>
                  <a:pt x="2753093" y="322884"/>
                </a:lnTo>
                <a:lnTo>
                  <a:pt x="2776728" y="321564"/>
                </a:lnTo>
                <a:lnTo>
                  <a:pt x="2776728" y="309372"/>
                </a:lnTo>
                <a:lnTo>
                  <a:pt x="2753093" y="310692"/>
                </a:lnTo>
                <a:lnTo>
                  <a:pt x="2753093" y="256336"/>
                </a:lnTo>
                <a:lnTo>
                  <a:pt x="2774442" y="245478"/>
                </a:lnTo>
                <a:lnTo>
                  <a:pt x="2786634" y="239268"/>
                </a:lnTo>
                <a:close/>
              </a:path>
            </a:pathLst>
          </a:custGeom>
          <a:solidFill>
            <a:srgbClr val="000000"/>
          </a:solidFill>
        </p:spPr>
        <p:txBody>
          <a:bodyPr wrap="square" lIns="0" tIns="0" rIns="0" bIns="0" rtlCol="0"/>
          <a:lstStyle/>
          <a:p>
            <a:endParaRPr/>
          </a:p>
        </p:txBody>
      </p:sp>
      <p:sp>
        <p:nvSpPr>
          <p:cNvPr id="18" name="object 18"/>
          <p:cNvSpPr txBox="1"/>
          <p:nvPr/>
        </p:nvSpPr>
        <p:spPr>
          <a:xfrm>
            <a:off x="1431289" y="5256529"/>
            <a:ext cx="187515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DISCONNECT</a:t>
            </a:r>
            <a:r>
              <a:rPr sz="1800" spc="-130" dirty="0">
                <a:latin typeface="Arial"/>
                <a:cs typeface="Arial"/>
              </a:rPr>
              <a:t> </a:t>
            </a:r>
            <a:r>
              <a:rPr sz="1800" dirty="0">
                <a:latin typeface="Arial"/>
                <a:cs typeface="Arial"/>
              </a:rPr>
              <a:t>(5)</a:t>
            </a:r>
            <a:endParaRPr sz="1800">
              <a:latin typeface="Arial"/>
              <a:cs typeface="Arial"/>
            </a:endParaRPr>
          </a:p>
        </p:txBody>
      </p:sp>
      <p:sp>
        <p:nvSpPr>
          <p:cNvPr id="19" name="object 19"/>
          <p:cNvSpPr txBox="1"/>
          <p:nvPr/>
        </p:nvSpPr>
        <p:spPr>
          <a:xfrm>
            <a:off x="4165346" y="4768088"/>
            <a:ext cx="1157605" cy="731520"/>
          </a:xfrm>
          <a:prstGeom prst="rect">
            <a:avLst/>
          </a:prstGeom>
        </p:spPr>
        <p:txBody>
          <a:bodyPr vert="horz" wrap="square" lIns="0" tIns="12700" rIns="0" bIns="0" rtlCol="0">
            <a:spAutoFit/>
          </a:bodyPr>
          <a:lstStyle/>
          <a:p>
            <a:pPr marL="12700" marR="5080" indent="228600">
              <a:lnSpc>
                <a:spcPct val="128600"/>
              </a:lnSpc>
              <a:spcBef>
                <a:spcPts val="100"/>
              </a:spcBef>
            </a:pPr>
            <a:r>
              <a:rPr sz="1800" dirty="0">
                <a:latin typeface="Arial"/>
                <a:cs typeface="Arial"/>
              </a:rPr>
              <a:t>Reply  Disconnect</a:t>
            </a:r>
          </a:p>
        </p:txBody>
      </p:sp>
      <p:sp>
        <p:nvSpPr>
          <p:cNvPr id="20" name="object 20"/>
          <p:cNvSpPr txBox="1"/>
          <p:nvPr/>
        </p:nvSpPr>
        <p:spPr>
          <a:xfrm>
            <a:off x="4165346" y="5513323"/>
            <a:ext cx="4142104" cy="519430"/>
          </a:xfrm>
          <a:prstGeom prst="rect">
            <a:avLst/>
          </a:prstGeom>
        </p:spPr>
        <p:txBody>
          <a:bodyPr vert="horz" wrap="square" lIns="0" tIns="12700" rIns="0" bIns="0" rtlCol="0">
            <a:spAutoFit/>
          </a:bodyPr>
          <a:lstStyle/>
          <a:p>
            <a:pPr marL="2279015">
              <a:lnSpc>
                <a:spcPts val="1945"/>
              </a:lnSpc>
              <a:spcBef>
                <a:spcPts val="100"/>
              </a:spcBef>
            </a:pPr>
            <a:r>
              <a:rPr sz="1800" dirty="0">
                <a:latin typeface="Arial"/>
                <a:cs typeface="Arial"/>
              </a:rPr>
              <a:t>DISCONNECT</a:t>
            </a:r>
            <a:r>
              <a:rPr sz="1800" spc="-130" dirty="0">
                <a:latin typeface="Arial"/>
                <a:cs typeface="Arial"/>
              </a:rPr>
              <a:t> </a:t>
            </a:r>
            <a:r>
              <a:rPr sz="1800" dirty="0">
                <a:latin typeface="Arial"/>
                <a:cs typeface="Arial"/>
              </a:rPr>
              <a:t>(6)</a:t>
            </a:r>
            <a:endParaRPr sz="1800">
              <a:latin typeface="Arial"/>
              <a:cs typeface="Arial"/>
            </a:endParaRPr>
          </a:p>
          <a:p>
            <a:pPr marL="12700">
              <a:lnSpc>
                <a:spcPts val="1945"/>
              </a:lnSpc>
            </a:pPr>
            <a:r>
              <a:rPr sz="1800" dirty="0">
                <a:latin typeface="Arial"/>
                <a:cs typeface="Arial"/>
              </a:rPr>
              <a:t>Disconnect</a:t>
            </a:r>
            <a:endParaRPr sz="1800">
              <a:latin typeface="Arial"/>
              <a:cs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4891" y="728726"/>
            <a:ext cx="7468234" cy="574040"/>
          </a:xfrm>
          <a:prstGeom prst="rect">
            <a:avLst/>
          </a:prstGeom>
        </p:spPr>
        <p:txBody>
          <a:bodyPr vert="horz" wrap="square" lIns="0" tIns="12700" rIns="0" bIns="0" rtlCol="0">
            <a:spAutoFit/>
          </a:bodyPr>
          <a:lstStyle/>
          <a:p>
            <a:pPr marL="12700">
              <a:lnSpc>
                <a:spcPct val="100000"/>
              </a:lnSpc>
              <a:spcBef>
                <a:spcPts val="100"/>
              </a:spcBef>
            </a:pPr>
            <a:r>
              <a:rPr spc="-5" dirty="0"/>
              <a:t>Relationship of </a:t>
            </a:r>
            <a:r>
              <a:rPr dirty="0"/>
              <a:t>Services to</a:t>
            </a:r>
            <a:r>
              <a:rPr spc="-120" dirty="0"/>
              <a:t> </a:t>
            </a:r>
            <a:r>
              <a:rPr dirty="0"/>
              <a:t>Protocols</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50339" y="2016506"/>
            <a:ext cx="7633334" cy="1351280"/>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Recap:</a:t>
            </a:r>
            <a:endParaRPr sz="2400">
              <a:latin typeface="Arial"/>
              <a:cs typeface="Arial"/>
            </a:endParaRPr>
          </a:p>
          <a:p>
            <a:pPr marL="469900" indent="-457200">
              <a:lnSpc>
                <a:spcPct val="100000"/>
              </a:lnSpc>
              <a:spcBef>
                <a:spcPts val="600"/>
              </a:spcBef>
              <a:buClr>
                <a:srgbClr val="0000FF"/>
              </a:buClr>
              <a:buChar char="•"/>
              <a:tabLst>
                <a:tab pos="469265" algn="l"/>
                <a:tab pos="469900" algn="l"/>
                <a:tab pos="6484620" algn="l"/>
              </a:tabLst>
            </a:pPr>
            <a:r>
              <a:rPr sz="2400" dirty="0">
                <a:latin typeface="Arial"/>
                <a:cs typeface="Arial"/>
              </a:rPr>
              <a:t>A </a:t>
            </a:r>
            <a:r>
              <a:rPr sz="2400" spc="-5" dirty="0">
                <a:latin typeface="Arial"/>
                <a:cs typeface="Arial"/>
              </a:rPr>
              <a:t>layer </a:t>
            </a:r>
            <a:r>
              <a:rPr sz="2400" dirty="0">
                <a:latin typeface="Arial"/>
                <a:cs typeface="Arial"/>
              </a:rPr>
              <a:t>provides a </a:t>
            </a:r>
            <a:r>
              <a:rPr sz="2400" u="heavy" dirty="0">
                <a:uFill>
                  <a:solidFill>
                    <a:srgbClr val="000000"/>
                  </a:solidFill>
                </a:uFill>
                <a:latin typeface="Arial"/>
                <a:cs typeface="Arial"/>
              </a:rPr>
              <a:t>service</a:t>
            </a:r>
            <a:r>
              <a:rPr sz="2400" dirty="0">
                <a:latin typeface="Arial"/>
                <a:cs typeface="Arial"/>
              </a:rPr>
              <a:t> to the</a:t>
            </a:r>
            <a:r>
              <a:rPr sz="2400" spc="20" dirty="0">
                <a:latin typeface="Arial"/>
                <a:cs typeface="Arial"/>
              </a:rPr>
              <a:t> </a:t>
            </a:r>
            <a:r>
              <a:rPr sz="2400" spc="-5" dirty="0">
                <a:latin typeface="Arial"/>
                <a:cs typeface="Arial"/>
              </a:rPr>
              <a:t>one above	[vertical]</a:t>
            </a:r>
            <a:endParaRPr sz="2400">
              <a:latin typeface="Arial"/>
              <a:cs typeface="Arial"/>
            </a:endParaRPr>
          </a:p>
          <a:p>
            <a:pPr marL="469900" indent="-457200">
              <a:lnSpc>
                <a:spcPct val="100000"/>
              </a:lnSpc>
              <a:spcBef>
                <a:spcPts val="600"/>
              </a:spcBef>
              <a:buClr>
                <a:srgbClr val="0000FF"/>
              </a:buClr>
              <a:buChar char="•"/>
              <a:tabLst>
                <a:tab pos="469265" algn="l"/>
                <a:tab pos="469900" algn="l"/>
                <a:tab pos="6130290" algn="l"/>
              </a:tabLst>
            </a:pPr>
            <a:r>
              <a:rPr sz="2400" dirty="0">
                <a:latin typeface="Arial"/>
                <a:cs typeface="Arial"/>
              </a:rPr>
              <a:t>A </a:t>
            </a:r>
            <a:r>
              <a:rPr sz="2400" spc="-5" dirty="0">
                <a:latin typeface="Arial"/>
                <a:cs typeface="Arial"/>
              </a:rPr>
              <a:t>layer </a:t>
            </a:r>
            <a:r>
              <a:rPr sz="2400" dirty="0">
                <a:latin typeface="Arial"/>
                <a:cs typeface="Arial"/>
              </a:rPr>
              <a:t>talks to </a:t>
            </a:r>
            <a:r>
              <a:rPr sz="2400" spc="-5" dirty="0">
                <a:latin typeface="Arial"/>
                <a:cs typeface="Arial"/>
              </a:rPr>
              <a:t>its peer using</a:t>
            </a:r>
            <a:r>
              <a:rPr sz="2400" spc="10" dirty="0">
                <a:latin typeface="Arial"/>
                <a:cs typeface="Arial"/>
              </a:rPr>
              <a:t> </a:t>
            </a:r>
            <a:r>
              <a:rPr sz="2400" dirty="0">
                <a:latin typeface="Arial"/>
                <a:cs typeface="Arial"/>
              </a:rPr>
              <a:t>a</a:t>
            </a:r>
            <a:r>
              <a:rPr sz="2400" spc="-5" dirty="0">
                <a:latin typeface="Arial"/>
                <a:cs typeface="Arial"/>
              </a:rPr>
              <a:t> </a:t>
            </a:r>
            <a:r>
              <a:rPr sz="2400" u="heavy" spc="-5" dirty="0">
                <a:uFill>
                  <a:solidFill>
                    <a:srgbClr val="000000"/>
                  </a:solidFill>
                </a:uFill>
                <a:latin typeface="Arial"/>
                <a:cs typeface="Arial"/>
              </a:rPr>
              <a:t>protocol</a:t>
            </a:r>
            <a:r>
              <a:rPr sz="2400" spc="-5" dirty="0">
                <a:latin typeface="Arial"/>
                <a:cs typeface="Arial"/>
              </a:rPr>
              <a:t>	[horizontal]</a:t>
            </a:r>
            <a:endParaRPr sz="2400">
              <a:latin typeface="Arial"/>
              <a:cs typeface="Arial"/>
            </a:endParaRPr>
          </a:p>
        </p:txBody>
      </p:sp>
      <p:pic>
        <p:nvPicPr>
          <p:cNvPr id="5" name="object 5"/>
          <p:cNvPicPr/>
          <p:nvPr/>
        </p:nvPicPr>
        <p:blipFill>
          <a:blip r:embed="rId2" cstate="print"/>
          <a:stretch>
            <a:fillRect/>
          </a:stretch>
        </p:blipFill>
        <p:spPr>
          <a:xfrm>
            <a:off x="2122932" y="3714750"/>
            <a:ext cx="5813297" cy="2440686"/>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1792" y="728726"/>
            <a:ext cx="3733165" cy="574040"/>
          </a:xfrm>
          <a:prstGeom prst="rect">
            <a:avLst/>
          </a:prstGeom>
        </p:spPr>
        <p:txBody>
          <a:bodyPr vert="horz" wrap="square" lIns="0" tIns="12700" rIns="0" bIns="0" rtlCol="0">
            <a:spAutoFit/>
          </a:bodyPr>
          <a:lstStyle/>
          <a:p>
            <a:pPr marL="12700">
              <a:lnSpc>
                <a:spcPct val="100000"/>
              </a:lnSpc>
              <a:spcBef>
                <a:spcPts val="100"/>
              </a:spcBef>
            </a:pPr>
            <a:r>
              <a:rPr spc="-5" dirty="0"/>
              <a:t>Reference</a:t>
            </a:r>
            <a:r>
              <a:rPr spc="-114" dirty="0"/>
              <a:t> </a:t>
            </a:r>
            <a:r>
              <a:rPr dirty="0"/>
              <a:t>Models</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p:nvPr/>
        </p:nvSpPr>
        <p:spPr>
          <a:xfrm>
            <a:off x="457200" y="4373117"/>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a:p>
        </p:txBody>
      </p:sp>
      <p:sp>
        <p:nvSpPr>
          <p:cNvPr id="5" name="object 5"/>
          <p:cNvSpPr txBox="1"/>
          <p:nvPr/>
        </p:nvSpPr>
        <p:spPr>
          <a:xfrm>
            <a:off x="990600" y="1752600"/>
            <a:ext cx="6872605" cy="4144724"/>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Reference models describe the layers in </a:t>
            </a:r>
            <a:r>
              <a:rPr sz="2400" dirty="0">
                <a:latin typeface="Arial"/>
                <a:cs typeface="Arial"/>
              </a:rPr>
              <a:t>a </a:t>
            </a:r>
            <a:r>
              <a:rPr sz="2400" spc="-5" dirty="0">
                <a:latin typeface="Arial"/>
                <a:cs typeface="Arial"/>
              </a:rPr>
              <a:t>network  architecture</a:t>
            </a:r>
            <a:endParaRPr sz="2400" dirty="0">
              <a:latin typeface="Arial"/>
              <a:cs typeface="Arial"/>
            </a:endParaRPr>
          </a:p>
          <a:p>
            <a:pPr>
              <a:lnSpc>
                <a:spcPct val="100000"/>
              </a:lnSpc>
              <a:spcBef>
                <a:spcPts val="25"/>
              </a:spcBef>
            </a:pPr>
            <a:endParaRPr sz="2750" dirty="0">
              <a:latin typeface="Arial"/>
              <a:cs typeface="Arial"/>
            </a:endParaRPr>
          </a:p>
          <a:p>
            <a:pPr marL="469900" indent="-457200">
              <a:lnSpc>
                <a:spcPct val="100000"/>
              </a:lnSpc>
              <a:spcBef>
                <a:spcPts val="5"/>
              </a:spcBef>
              <a:buClr>
                <a:srgbClr val="0000FF"/>
              </a:buClr>
              <a:buChar char="•"/>
              <a:tabLst>
                <a:tab pos="469265" algn="l"/>
                <a:tab pos="469900" algn="l"/>
              </a:tabLst>
            </a:pPr>
            <a:r>
              <a:rPr sz="2400" dirty="0">
                <a:latin typeface="Arial"/>
                <a:cs typeface="Arial"/>
              </a:rPr>
              <a:t>OSI </a:t>
            </a:r>
            <a:r>
              <a:rPr sz="2400" spc="-5" dirty="0">
                <a:latin typeface="Arial"/>
                <a:cs typeface="Arial"/>
              </a:rPr>
              <a:t>reference model</a:t>
            </a:r>
            <a:r>
              <a:rPr sz="2400" dirty="0">
                <a:latin typeface="Arial"/>
                <a:cs typeface="Arial"/>
              </a:rPr>
              <a:t> </a:t>
            </a:r>
            <a:r>
              <a:rPr sz="2400" dirty="0">
                <a:solidFill>
                  <a:srgbClr val="0000FF"/>
                </a:solidFill>
                <a:latin typeface="Arial"/>
                <a:cs typeface="Arial"/>
              </a:rPr>
              <a:t>»</a:t>
            </a:r>
            <a:endParaRPr lang="en-US" sz="2400" dirty="0">
              <a:solidFill>
                <a:srgbClr val="0000FF"/>
              </a:solidFill>
              <a:latin typeface="Arial"/>
              <a:cs typeface="Arial"/>
            </a:endParaRPr>
          </a:p>
          <a:p>
            <a:pPr marL="469900" indent="-457200">
              <a:lnSpc>
                <a:spcPct val="100000"/>
              </a:lnSpc>
              <a:spcBef>
                <a:spcPts val="5"/>
              </a:spcBef>
              <a:buClr>
                <a:srgbClr val="0000FF"/>
              </a:buClr>
              <a:buChar char="•"/>
              <a:tabLst>
                <a:tab pos="469265" algn="l"/>
                <a:tab pos="469900" algn="l"/>
              </a:tabLst>
            </a:pP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TCP/IP reference model</a:t>
            </a:r>
            <a:r>
              <a:rPr sz="2400" spc="5"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endParaRPr lang="en-US" sz="2400" spc="-5"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Model used for this text</a:t>
            </a:r>
            <a:r>
              <a:rPr sz="2400" spc="15"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endParaRPr lang="en-US" sz="2400" spc="-5"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Critique of OSI and TCP/IP</a:t>
            </a:r>
            <a:r>
              <a:rPr sz="2400" dirty="0">
                <a:latin typeface="Arial"/>
                <a:cs typeface="Arial"/>
              </a:rPr>
              <a:t> </a:t>
            </a:r>
            <a:r>
              <a:rPr sz="2400" dirty="0">
                <a:solidFill>
                  <a:srgbClr val="0000FF"/>
                </a:solidFill>
                <a:latin typeface="Arial"/>
                <a:cs typeface="Arial"/>
              </a:rPr>
              <a:t>»</a:t>
            </a:r>
            <a:endParaRPr sz="2400" dirty="0">
              <a:latin typeface="Arial"/>
              <a:cs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61441" y="163001"/>
            <a:ext cx="8011159" cy="1120820"/>
          </a:xfrm>
          <a:prstGeom prst="rect">
            <a:avLst/>
          </a:prstGeom>
        </p:spPr>
        <p:txBody>
          <a:bodyPr vert="horz" wrap="square" lIns="0" tIns="12700" rIns="0" bIns="0" rtlCol="0">
            <a:spAutoFit/>
          </a:bodyPr>
          <a:lstStyle/>
          <a:p>
            <a:pPr marL="12700">
              <a:lnSpc>
                <a:spcPct val="100000"/>
              </a:lnSpc>
              <a:spcBef>
                <a:spcPts val="100"/>
              </a:spcBef>
            </a:pPr>
            <a:r>
              <a:rPr dirty="0"/>
              <a:t>OSI </a:t>
            </a:r>
            <a:r>
              <a:rPr lang="en-US" dirty="0"/>
              <a:t> (Open Systems Interconnection) </a:t>
            </a:r>
            <a:r>
              <a:rPr dirty="0"/>
              <a:t>Reference</a:t>
            </a:r>
            <a:r>
              <a:rPr spc="-130" dirty="0"/>
              <a:t> </a:t>
            </a:r>
            <a:r>
              <a:rPr dirty="0"/>
              <a:t>Model</a:t>
            </a:r>
          </a:p>
        </p:txBody>
      </p:sp>
      <p:grpSp>
        <p:nvGrpSpPr>
          <p:cNvPr id="3" name="object 3"/>
          <p:cNvGrpSpPr/>
          <p:nvPr/>
        </p:nvGrpSpPr>
        <p:grpSpPr>
          <a:xfrm>
            <a:off x="457200" y="2675607"/>
            <a:ext cx="9144000" cy="3656965"/>
            <a:chOff x="457200" y="2675607"/>
            <a:chExt cx="9144000" cy="3656965"/>
          </a:xfrm>
        </p:grpSpPr>
        <p:pic>
          <p:nvPicPr>
            <p:cNvPr id="4" name="object 4"/>
            <p:cNvPicPr/>
            <p:nvPr/>
          </p:nvPicPr>
          <p:blipFill>
            <a:blip r:embed="rId2" cstate="print"/>
            <a:stretch>
              <a:fillRect/>
            </a:stretch>
          </p:blipFill>
          <p:spPr>
            <a:xfrm>
              <a:off x="1817172" y="2675607"/>
              <a:ext cx="2146309" cy="719102"/>
            </a:xfrm>
            <a:prstGeom prst="rect">
              <a:avLst/>
            </a:prstGeom>
          </p:spPr>
        </p:pic>
        <p:sp>
          <p:nvSpPr>
            <p:cNvPr id="5" name="object 5"/>
            <p:cNvSpPr/>
            <p:nvPr/>
          </p:nvSpPr>
          <p:spPr>
            <a:xfrm>
              <a:off x="457200" y="3393948"/>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pic>
          <p:nvPicPr>
            <p:cNvPr id="6" name="object 6"/>
            <p:cNvPicPr/>
            <p:nvPr/>
          </p:nvPicPr>
          <p:blipFill>
            <a:blip r:embed="rId3" cstate="print"/>
            <a:stretch>
              <a:fillRect/>
            </a:stretch>
          </p:blipFill>
          <p:spPr>
            <a:xfrm>
              <a:off x="1733550" y="3394709"/>
              <a:ext cx="2257805" cy="979170"/>
            </a:xfrm>
            <a:prstGeom prst="rect">
              <a:avLst/>
            </a:prstGeom>
          </p:spPr>
        </p:pic>
        <p:sp>
          <p:nvSpPr>
            <p:cNvPr id="7" name="object 7"/>
            <p:cNvSpPr/>
            <p:nvPr/>
          </p:nvSpPr>
          <p:spPr>
            <a:xfrm>
              <a:off x="457200" y="4373117"/>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a:p>
          </p:txBody>
        </p:sp>
        <p:pic>
          <p:nvPicPr>
            <p:cNvPr id="8" name="object 8"/>
            <p:cNvPicPr/>
            <p:nvPr/>
          </p:nvPicPr>
          <p:blipFill>
            <a:blip r:embed="rId4" cstate="print"/>
            <a:stretch>
              <a:fillRect/>
            </a:stretch>
          </p:blipFill>
          <p:spPr>
            <a:xfrm>
              <a:off x="1733550" y="4373879"/>
              <a:ext cx="2257805" cy="979170"/>
            </a:xfrm>
            <a:prstGeom prst="rect">
              <a:avLst/>
            </a:prstGeom>
          </p:spPr>
        </p:pic>
        <p:sp>
          <p:nvSpPr>
            <p:cNvPr id="9" name="object 9"/>
            <p:cNvSpPr/>
            <p:nvPr/>
          </p:nvSpPr>
          <p:spPr>
            <a:xfrm>
              <a:off x="457200" y="5352288"/>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a:p>
          </p:txBody>
        </p:sp>
        <p:pic>
          <p:nvPicPr>
            <p:cNvPr id="10" name="object 10"/>
            <p:cNvPicPr/>
            <p:nvPr/>
          </p:nvPicPr>
          <p:blipFill>
            <a:blip r:embed="rId5" cstate="print"/>
            <a:stretch>
              <a:fillRect/>
            </a:stretch>
          </p:blipFill>
          <p:spPr>
            <a:xfrm>
              <a:off x="1733550" y="5353050"/>
              <a:ext cx="2257805" cy="714756"/>
            </a:xfrm>
            <a:prstGeom prst="rect">
              <a:avLst/>
            </a:prstGeom>
          </p:spPr>
        </p:pic>
      </p:grpSp>
      <p:sp>
        <p:nvSpPr>
          <p:cNvPr id="11" name="object 11"/>
          <p:cNvSpPr txBox="1"/>
          <p:nvPr/>
        </p:nvSpPr>
        <p:spPr>
          <a:xfrm>
            <a:off x="993139" y="1624838"/>
            <a:ext cx="7703820" cy="4323715"/>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Arial"/>
                <a:cs typeface="Arial"/>
              </a:rPr>
              <a:t>A </a:t>
            </a:r>
            <a:r>
              <a:rPr sz="2400" spc="-5" dirty="0">
                <a:latin typeface="Arial"/>
                <a:cs typeface="Arial"/>
              </a:rPr>
              <a:t>principled, international standard, seven layer model </a:t>
            </a:r>
            <a:r>
              <a:rPr sz="2400" dirty="0">
                <a:latin typeface="Arial"/>
                <a:cs typeface="Arial"/>
              </a:rPr>
              <a:t>to  </a:t>
            </a:r>
            <a:r>
              <a:rPr sz="2400" spc="-5" dirty="0">
                <a:latin typeface="Arial"/>
                <a:cs typeface="Arial"/>
              </a:rPr>
              <a:t>connect different</a:t>
            </a:r>
            <a:r>
              <a:rPr sz="2400" spc="15" dirty="0">
                <a:latin typeface="Arial"/>
                <a:cs typeface="Arial"/>
              </a:rPr>
              <a:t> </a:t>
            </a:r>
            <a:r>
              <a:rPr sz="2400" spc="-5" dirty="0">
                <a:latin typeface="Arial"/>
                <a:cs typeface="Arial"/>
              </a:rPr>
              <a:t>systems</a:t>
            </a:r>
            <a:endParaRPr sz="2400" dirty="0">
              <a:latin typeface="Arial"/>
              <a:cs typeface="Arial"/>
            </a:endParaRPr>
          </a:p>
          <a:p>
            <a:pPr marL="3213735" marR="461645" indent="-210820">
              <a:lnSpc>
                <a:spcPct val="158200"/>
              </a:lnSpc>
              <a:spcBef>
                <a:spcPts val="1485"/>
              </a:spcBef>
              <a:buChar char="–"/>
              <a:tabLst>
                <a:tab pos="3214370" algn="l"/>
              </a:tabLst>
            </a:pPr>
            <a:r>
              <a:rPr sz="2000" spc="-10" dirty="0">
                <a:latin typeface="Arial"/>
                <a:cs typeface="Arial"/>
              </a:rPr>
              <a:t>Provides </a:t>
            </a:r>
            <a:r>
              <a:rPr sz="2000" spc="-5" dirty="0">
                <a:latin typeface="Arial"/>
                <a:cs typeface="Arial"/>
              </a:rPr>
              <a:t>functions </a:t>
            </a:r>
            <a:r>
              <a:rPr sz="2000" spc="-10" dirty="0">
                <a:latin typeface="Arial"/>
                <a:cs typeface="Arial"/>
              </a:rPr>
              <a:t>needed </a:t>
            </a:r>
            <a:r>
              <a:rPr sz="2000" spc="-5" dirty="0">
                <a:latin typeface="Arial"/>
                <a:cs typeface="Arial"/>
              </a:rPr>
              <a:t>by </a:t>
            </a:r>
            <a:r>
              <a:rPr sz="2000" spc="-10" dirty="0">
                <a:latin typeface="Arial"/>
                <a:cs typeface="Arial"/>
              </a:rPr>
              <a:t>users  Converts different</a:t>
            </a:r>
            <a:r>
              <a:rPr sz="2000" spc="-5" dirty="0">
                <a:latin typeface="Arial"/>
                <a:cs typeface="Arial"/>
              </a:rPr>
              <a:t> </a:t>
            </a:r>
            <a:r>
              <a:rPr sz="2000" spc="-10" dirty="0">
                <a:latin typeface="Arial"/>
                <a:cs typeface="Arial"/>
              </a:rPr>
              <a:t>representations</a:t>
            </a:r>
            <a:endParaRPr sz="2000" dirty="0">
              <a:latin typeface="Arial"/>
              <a:cs typeface="Arial"/>
            </a:endParaRPr>
          </a:p>
          <a:p>
            <a:pPr marL="3213735" indent="-211454">
              <a:lnSpc>
                <a:spcPct val="100000"/>
              </a:lnSpc>
              <a:spcBef>
                <a:spcPts val="1405"/>
              </a:spcBef>
              <a:buChar char="–"/>
              <a:tabLst>
                <a:tab pos="3214370" algn="l"/>
              </a:tabLst>
            </a:pPr>
            <a:r>
              <a:rPr sz="2000" spc="-10" dirty="0">
                <a:latin typeface="Arial"/>
                <a:cs typeface="Arial"/>
              </a:rPr>
              <a:t>Manages </a:t>
            </a:r>
            <a:r>
              <a:rPr sz="2000" spc="-5" dirty="0">
                <a:latin typeface="Arial"/>
                <a:cs typeface="Arial"/>
              </a:rPr>
              <a:t>task </a:t>
            </a:r>
            <a:r>
              <a:rPr sz="2000" spc="-10" dirty="0">
                <a:latin typeface="Arial"/>
                <a:cs typeface="Arial"/>
              </a:rPr>
              <a:t>dialogs</a:t>
            </a:r>
            <a:endParaRPr sz="2000" dirty="0">
              <a:latin typeface="Arial"/>
              <a:cs typeface="Arial"/>
            </a:endParaRPr>
          </a:p>
          <a:p>
            <a:pPr marL="3213735" indent="-211454">
              <a:lnSpc>
                <a:spcPct val="100000"/>
              </a:lnSpc>
              <a:spcBef>
                <a:spcPts val="1400"/>
              </a:spcBef>
              <a:buChar char="–"/>
              <a:tabLst>
                <a:tab pos="3214370" algn="l"/>
              </a:tabLst>
            </a:pPr>
            <a:r>
              <a:rPr sz="2000" spc="-10" dirty="0">
                <a:latin typeface="Arial"/>
                <a:cs typeface="Arial"/>
              </a:rPr>
              <a:t>Provides </a:t>
            </a:r>
            <a:r>
              <a:rPr sz="2000" spc="-5" dirty="0">
                <a:latin typeface="Arial"/>
                <a:cs typeface="Arial"/>
              </a:rPr>
              <a:t>end-to-end</a:t>
            </a:r>
            <a:r>
              <a:rPr sz="2000" spc="5" dirty="0">
                <a:latin typeface="Arial"/>
                <a:cs typeface="Arial"/>
              </a:rPr>
              <a:t> </a:t>
            </a:r>
            <a:r>
              <a:rPr sz="2000" spc="-10" dirty="0">
                <a:latin typeface="Arial"/>
                <a:cs typeface="Arial"/>
              </a:rPr>
              <a:t>delivery</a:t>
            </a:r>
            <a:endParaRPr sz="2000" dirty="0">
              <a:latin typeface="Arial"/>
              <a:cs typeface="Arial"/>
            </a:endParaRPr>
          </a:p>
          <a:p>
            <a:pPr marL="3213735" indent="-211454">
              <a:lnSpc>
                <a:spcPct val="100000"/>
              </a:lnSpc>
              <a:spcBef>
                <a:spcPts val="1395"/>
              </a:spcBef>
              <a:buChar char="–"/>
              <a:tabLst>
                <a:tab pos="3214370" algn="l"/>
              </a:tabLst>
            </a:pPr>
            <a:r>
              <a:rPr sz="2000" spc="-5" dirty="0">
                <a:latin typeface="Arial"/>
                <a:cs typeface="Arial"/>
              </a:rPr>
              <a:t>Sends packets over multiple</a:t>
            </a:r>
            <a:r>
              <a:rPr sz="2000" dirty="0">
                <a:latin typeface="Arial"/>
                <a:cs typeface="Arial"/>
              </a:rPr>
              <a:t> </a:t>
            </a:r>
            <a:r>
              <a:rPr sz="2000" spc="-5" dirty="0">
                <a:latin typeface="Arial"/>
                <a:cs typeface="Arial"/>
              </a:rPr>
              <a:t>links</a:t>
            </a:r>
            <a:endParaRPr sz="2000" dirty="0">
              <a:latin typeface="Arial"/>
              <a:cs typeface="Arial"/>
            </a:endParaRPr>
          </a:p>
          <a:p>
            <a:pPr marL="3213735" indent="-211454">
              <a:lnSpc>
                <a:spcPct val="100000"/>
              </a:lnSpc>
              <a:spcBef>
                <a:spcPts val="1405"/>
              </a:spcBef>
              <a:buChar char="–"/>
              <a:tabLst>
                <a:tab pos="3214370" algn="l"/>
              </a:tabLst>
            </a:pPr>
            <a:r>
              <a:rPr sz="2000" spc="-10" dirty="0">
                <a:latin typeface="Arial"/>
                <a:cs typeface="Arial"/>
              </a:rPr>
              <a:t>Sends frames </a:t>
            </a:r>
            <a:r>
              <a:rPr sz="2000" spc="-5" dirty="0">
                <a:latin typeface="Arial"/>
                <a:cs typeface="Arial"/>
              </a:rPr>
              <a:t>of</a:t>
            </a:r>
            <a:r>
              <a:rPr sz="2000" spc="5" dirty="0">
                <a:latin typeface="Arial"/>
                <a:cs typeface="Arial"/>
              </a:rPr>
              <a:t> </a:t>
            </a:r>
            <a:r>
              <a:rPr sz="2000" spc="-10" dirty="0">
                <a:latin typeface="Arial"/>
                <a:cs typeface="Arial"/>
              </a:rPr>
              <a:t>information</a:t>
            </a:r>
            <a:endParaRPr sz="2000" dirty="0">
              <a:latin typeface="Arial"/>
              <a:cs typeface="Arial"/>
            </a:endParaRPr>
          </a:p>
          <a:p>
            <a:pPr marL="3213735" indent="-211454">
              <a:lnSpc>
                <a:spcPct val="100000"/>
              </a:lnSpc>
              <a:spcBef>
                <a:spcPts val="1400"/>
              </a:spcBef>
              <a:buChar char="–"/>
              <a:tabLst>
                <a:tab pos="3214370" algn="l"/>
              </a:tabLst>
            </a:pPr>
            <a:r>
              <a:rPr sz="2000" spc="-10" dirty="0">
                <a:latin typeface="Arial"/>
                <a:cs typeface="Arial"/>
              </a:rPr>
              <a:t>Sends </a:t>
            </a:r>
            <a:r>
              <a:rPr sz="2000" spc="-5" dirty="0">
                <a:latin typeface="Arial"/>
                <a:cs typeface="Arial"/>
              </a:rPr>
              <a:t>bits as </a:t>
            </a:r>
            <a:r>
              <a:rPr sz="2000" spc="-10" dirty="0">
                <a:latin typeface="Arial"/>
                <a:cs typeface="Arial"/>
              </a:rPr>
              <a:t>signals</a:t>
            </a:r>
            <a:endParaRPr sz="2000" dirty="0">
              <a:latin typeface="Arial"/>
              <a:cs typeface="Arial"/>
            </a:endParaRPr>
          </a:p>
        </p:txBody>
      </p:sp>
      <p:sp>
        <p:nvSpPr>
          <p:cNvPr id="12" name="TextBox 11">
            <a:extLst>
              <a:ext uri="{FF2B5EF4-FFF2-40B4-BE49-F238E27FC236}">
                <a16:creationId xmlns:a16="http://schemas.microsoft.com/office/drawing/2014/main" id="{31F2424D-1E00-49EF-98F6-56F9B8EA133A}"/>
              </a:ext>
            </a:extLst>
          </p:cNvPr>
          <p:cNvSpPr txBox="1"/>
          <p:nvPr/>
        </p:nvSpPr>
        <p:spPr>
          <a:xfrm>
            <a:off x="1361441" y="6934200"/>
            <a:ext cx="7398628" cy="369332"/>
          </a:xfrm>
          <a:prstGeom prst="rect">
            <a:avLst/>
          </a:prstGeom>
          <a:noFill/>
        </p:spPr>
        <p:txBody>
          <a:bodyPr wrap="none" rtlCol="0">
            <a:spAutoFit/>
          </a:bodyPr>
          <a:lstStyle/>
          <a:p>
            <a:r>
              <a:rPr lang="en-US" dirty="0"/>
              <a:t>ISO OSI: International Standards Organization  Open Systems Interconnection</a:t>
            </a:r>
            <a:endParaRPr lang="en-IN"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45348-3864-4A96-AE9B-B40D289874A5}"/>
              </a:ext>
            </a:extLst>
          </p:cNvPr>
          <p:cNvSpPr>
            <a:spLocks noGrp="1"/>
          </p:cNvSpPr>
          <p:nvPr>
            <p:ph type="title"/>
          </p:nvPr>
        </p:nvSpPr>
        <p:spPr>
          <a:xfrm>
            <a:off x="2362200" y="228600"/>
            <a:ext cx="4407915" cy="553998"/>
          </a:xfrm>
        </p:spPr>
        <p:txBody>
          <a:bodyPr/>
          <a:lstStyle/>
          <a:p>
            <a:pPr algn="ctr"/>
            <a:r>
              <a:rPr lang="en-US" dirty="0"/>
              <a:t>About Layers</a:t>
            </a:r>
            <a:endParaRPr lang="en-IN" dirty="0"/>
          </a:p>
        </p:txBody>
      </p:sp>
      <p:sp>
        <p:nvSpPr>
          <p:cNvPr id="3" name="Text Placeholder 2">
            <a:extLst>
              <a:ext uri="{FF2B5EF4-FFF2-40B4-BE49-F238E27FC236}">
                <a16:creationId xmlns:a16="http://schemas.microsoft.com/office/drawing/2014/main" id="{03988346-9528-40A4-83FC-14D7AC5CB602}"/>
              </a:ext>
            </a:extLst>
          </p:cNvPr>
          <p:cNvSpPr>
            <a:spLocks noGrp="1"/>
          </p:cNvSpPr>
          <p:nvPr>
            <p:ph type="body" idx="1"/>
          </p:nvPr>
        </p:nvSpPr>
        <p:spPr>
          <a:xfrm>
            <a:off x="912240" y="945082"/>
            <a:ext cx="8993760" cy="6598718"/>
          </a:xfrm>
        </p:spPr>
        <p:txBody>
          <a:bodyPr/>
          <a:lstStyle/>
          <a:p>
            <a:pPr marL="285750" indent="-285750">
              <a:buFont typeface="Arial" panose="020B0604020202020204" pitchFamily="34" charset="0"/>
              <a:buChar char="•"/>
            </a:pPr>
            <a:r>
              <a:rPr lang="en-US" sz="2400" dirty="0"/>
              <a:t>The Physical layer</a:t>
            </a:r>
          </a:p>
          <a:p>
            <a:pPr marL="742950" lvl="1" indent="-285750">
              <a:buFont typeface="Arial" panose="020B0604020202020204" pitchFamily="34" charset="0"/>
              <a:buChar char="•"/>
            </a:pPr>
            <a:r>
              <a:rPr lang="en-US" sz="2400" dirty="0"/>
              <a:t>Transmitting raw bits over a communication channel</a:t>
            </a:r>
          </a:p>
          <a:p>
            <a:pPr marL="742950" lvl="1" indent="-285750">
              <a:buFont typeface="Arial" panose="020B0604020202020204" pitchFamily="34" charset="0"/>
              <a:buChar char="•"/>
            </a:pPr>
            <a:r>
              <a:rPr lang="en-US" sz="2400" dirty="0"/>
              <a:t>One side sends 1/0 and  the other side receives 1/0</a:t>
            </a:r>
          </a:p>
          <a:p>
            <a:pPr marL="742950" lvl="1" indent="-285750">
              <a:buFont typeface="Arial" panose="020B0604020202020204" pitchFamily="34" charset="0"/>
              <a:buChar char="•"/>
            </a:pPr>
            <a:r>
              <a:rPr lang="en-US" sz="2400" dirty="0"/>
              <a:t>Issue: What electrical signals should be used?</a:t>
            </a:r>
          </a:p>
          <a:p>
            <a:pPr marL="742950" lvl="1" indent="-285750">
              <a:buFont typeface="Arial" panose="020B0604020202020204" pitchFamily="34" charset="0"/>
              <a:buChar char="•"/>
            </a:pPr>
            <a:r>
              <a:rPr lang="en-US" sz="2400" dirty="0"/>
              <a:t>Design issues</a:t>
            </a:r>
          </a:p>
          <a:p>
            <a:pPr marL="1200150" lvl="2" indent="-285750">
              <a:buFont typeface="Arial" panose="020B0604020202020204" pitchFamily="34" charset="0"/>
              <a:buChar char="•"/>
            </a:pPr>
            <a:r>
              <a:rPr lang="en-US" sz="2400" dirty="0"/>
              <a:t>Mechanical, electrical and timing interfaces</a:t>
            </a:r>
          </a:p>
          <a:p>
            <a:pPr marL="285750" indent="-285750">
              <a:buFont typeface="Arial" panose="020B0604020202020204" pitchFamily="34" charset="0"/>
              <a:buChar char="•"/>
            </a:pPr>
            <a:r>
              <a:rPr lang="en-US" sz="2400" dirty="0"/>
              <a:t>The Data Link Layer</a:t>
            </a:r>
          </a:p>
          <a:p>
            <a:pPr marL="742950" lvl="1" indent="-285750">
              <a:buFont typeface="Arial" panose="020B0604020202020204" pitchFamily="34" charset="0"/>
              <a:buChar char="•"/>
            </a:pPr>
            <a:r>
              <a:rPr lang="en-US" sz="2400" dirty="0"/>
              <a:t>Transform a raw transmission facility into a like that appears free of undetected transmission errors.</a:t>
            </a:r>
          </a:p>
          <a:p>
            <a:pPr marL="742950" lvl="1" indent="-285750">
              <a:buFont typeface="Arial" panose="020B0604020202020204" pitchFamily="34" charset="0"/>
              <a:buChar char="•"/>
            </a:pPr>
            <a:r>
              <a:rPr lang="en-US" sz="2400" dirty="0"/>
              <a:t>Data frame and ack. Frame</a:t>
            </a:r>
          </a:p>
          <a:p>
            <a:pPr marL="742950" lvl="1" indent="-285750">
              <a:buFont typeface="Arial" panose="020B0604020202020204" pitchFamily="34" charset="0"/>
              <a:buChar char="•"/>
            </a:pPr>
            <a:r>
              <a:rPr lang="en-US" sz="2400" dirty="0"/>
              <a:t>Interface between fast transmitter and slow receiver</a:t>
            </a:r>
          </a:p>
          <a:p>
            <a:pPr marL="742950" lvl="1" indent="-285750">
              <a:buFont typeface="Arial" panose="020B0604020202020204" pitchFamily="34" charset="0"/>
              <a:buChar char="•"/>
            </a:pPr>
            <a:r>
              <a:rPr lang="en-US" sz="2400" dirty="0"/>
              <a:t>Broadcast networks: How to control access to shared channel?</a:t>
            </a:r>
          </a:p>
          <a:p>
            <a:pPr marL="1200150" lvl="2" indent="-285750">
              <a:buFont typeface="Arial" panose="020B0604020202020204" pitchFamily="34" charset="0"/>
              <a:buChar char="•"/>
            </a:pPr>
            <a:r>
              <a:rPr lang="en-US" sz="2400" dirty="0"/>
              <a:t>LAN</a:t>
            </a:r>
          </a:p>
          <a:p>
            <a:pPr marL="285750" indent="-285750">
              <a:buFont typeface="Arial" panose="020B0604020202020204" pitchFamily="34" charset="0"/>
              <a:buChar char="•"/>
            </a:pPr>
            <a:r>
              <a:rPr lang="en-US" sz="2400" dirty="0"/>
              <a:t>The network layer</a:t>
            </a:r>
          </a:p>
          <a:p>
            <a:pPr marL="742950" lvl="1" indent="-285750">
              <a:buFont typeface="Arial" panose="020B0604020202020204" pitchFamily="34" charset="0"/>
              <a:buChar char="•"/>
            </a:pPr>
            <a:r>
              <a:rPr lang="en-US" sz="2400" dirty="0"/>
              <a:t>Controls the operation of the subnet.</a:t>
            </a:r>
          </a:p>
          <a:p>
            <a:pPr marL="742950" lvl="1" indent="-285750">
              <a:buFont typeface="Arial" panose="020B0604020202020204" pitchFamily="34" charset="0"/>
              <a:buChar char="•"/>
            </a:pPr>
            <a:r>
              <a:rPr lang="en-US" sz="2400" dirty="0"/>
              <a:t>Issue: how packets are routed from source to destination?</a:t>
            </a:r>
          </a:p>
          <a:p>
            <a:pPr marL="742950" lvl="1" indent="-285750">
              <a:buFont typeface="Arial" panose="020B0604020202020204" pitchFamily="34" charset="0"/>
              <a:buChar char="•"/>
            </a:pPr>
            <a:r>
              <a:rPr lang="en-US" sz="2400" dirty="0"/>
              <a:t>Resolving bottlenecks; concession control</a:t>
            </a:r>
          </a:p>
          <a:p>
            <a:pPr marL="742950" lvl="1" indent="-285750">
              <a:buFont typeface="Arial" panose="020B0604020202020204" pitchFamily="34" charset="0"/>
              <a:buChar char="•"/>
            </a:pPr>
            <a:r>
              <a:rPr lang="en-US" sz="2400" dirty="0"/>
              <a:t>In broadcast networks, network layer is absent</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3620064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45348-3864-4A96-AE9B-B40D289874A5}"/>
              </a:ext>
            </a:extLst>
          </p:cNvPr>
          <p:cNvSpPr>
            <a:spLocks noGrp="1"/>
          </p:cNvSpPr>
          <p:nvPr>
            <p:ph type="title"/>
          </p:nvPr>
        </p:nvSpPr>
        <p:spPr>
          <a:xfrm>
            <a:off x="2362200" y="134099"/>
            <a:ext cx="4407915" cy="553998"/>
          </a:xfrm>
        </p:spPr>
        <p:txBody>
          <a:bodyPr/>
          <a:lstStyle/>
          <a:p>
            <a:pPr algn="ctr"/>
            <a:r>
              <a:rPr lang="en-US" dirty="0"/>
              <a:t>About Layers</a:t>
            </a:r>
            <a:endParaRPr lang="en-IN" dirty="0"/>
          </a:p>
        </p:txBody>
      </p:sp>
      <p:sp>
        <p:nvSpPr>
          <p:cNvPr id="3" name="Text Placeholder 2">
            <a:extLst>
              <a:ext uri="{FF2B5EF4-FFF2-40B4-BE49-F238E27FC236}">
                <a16:creationId xmlns:a16="http://schemas.microsoft.com/office/drawing/2014/main" id="{03988346-9528-40A4-83FC-14D7AC5CB602}"/>
              </a:ext>
            </a:extLst>
          </p:cNvPr>
          <p:cNvSpPr>
            <a:spLocks noGrp="1"/>
          </p:cNvSpPr>
          <p:nvPr>
            <p:ph type="body" idx="1"/>
          </p:nvPr>
        </p:nvSpPr>
        <p:spPr>
          <a:xfrm>
            <a:off x="304800" y="945082"/>
            <a:ext cx="4800600" cy="6647974"/>
          </a:xfrm>
        </p:spPr>
        <p:txBody>
          <a:bodyPr/>
          <a:lstStyle/>
          <a:p>
            <a:pPr marL="285750" indent="-285750">
              <a:buFont typeface="Arial" panose="020B0604020202020204" pitchFamily="34" charset="0"/>
              <a:buChar char="•"/>
            </a:pPr>
            <a:r>
              <a:rPr lang="en-US" sz="2400" dirty="0"/>
              <a:t>The Transport layer</a:t>
            </a:r>
          </a:p>
          <a:p>
            <a:pPr marL="742950" lvl="1" indent="-285750">
              <a:buFont typeface="Arial" panose="020B0604020202020204" pitchFamily="34" charset="0"/>
              <a:buChar char="•"/>
            </a:pPr>
            <a:r>
              <a:rPr lang="en-US" sz="2400" dirty="0"/>
              <a:t>Accept data split into small units, if required,  and pass it to network layer.</a:t>
            </a:r>
          </a:p>
          <a:p>
            <a:pPr marL="742950" lvl="1" indent="-285750">
              <a:buFont typeface="Arial" panose="020B0604020202020204" pitchFamily="34" charset="0"/>
              <a:buChar char="•"/>
            </a:pPr>
            <a:r>
              <a:rPr lang="en-US" sz="2400" dirty="0"/>
              <a:t>It isolates upper layer with the possible changes in the hardware technology.</a:t>
            </a:r>
          </a:p>
          <a:p>
            <a:pPr marL="742950" lvl="1" indent="-285750">
              <a:buFont typeface="Arial" panose="020B0604020202020204" pitchFamily="34" charset="0"/>
              <a:buChar char="•"/>
            </a:pPr>
            <a:r>
              <a:rPr lang="en-US" sz="2400" dirty="0"/>
              <a:t>It also determines the type of service: connection oriented or connectionless.</a:t>
            </a:r>
          </a:p>
          <a:p>
            <a:pPr marL="742950" lvl="1" indent="-285750">
              <a:buFont typeface="Arial" panose="020B0604020202020204" pitchFamily="34" charset="0"/>
              <a:buChar char="•"/>
            </a:pPr>
            <a:r>
              <a:rPr lang="en-US" sz="2400" dirty="0"/>
              <a:t>It is an end to end layer</a:t>
            </a:r>
          </a:p>
          <a:p>
            <a:pPr marL="742950" lvl="1" indent="-285750">
              <a:buFont typeface="Arial" panose="020B0604020202020204" pitchFamily="34" charset="0"/>
              <a:buChar char="•"/>
            </a:pPr>
            <a:r>
              <a:rPr lang="en-US" sz="2400" dirty="0"/>
              <a:t>One computer talks with other computer</a:t>
            </a:r>
          </a:p>
          <a:p>
            <a:pPr marL="742950" lvl="1" indent="-285750">
              <a:buFont typeface="Arial" panose="020B0604020202020204" pitchFamily="34" charset="0"/>
              <a:buChar char="•"/>
            </a:pPr>
            <a:r>
              <a:rPr lang="en-US" sz="2400" dirty="0"/>
              <a:t>In the lower layers  the communication is between the source and intermediate computer.</a:t>
            </a:r>
          </a:p>
          <a:p>
            <a:pPr marL="285750" indent="-285750">
              <a:buFont typeface="Arial" panose="020B0604020202020204" pitchFamily="34" charset="0"/>
              <a:buChar char="•"/>
            </a:pPr>
            <a:endParaRPr lang="en-US" sz="2400" dirty="0"/>
          </a:p>
        </p:txBody>
      </p:sp>
      <p:sp>
        <p:nvSpPr>
          <p:cNvPr id="4" name="Text Placeholder 2">
            <a:extLst>
              <a:ext uri="{FF2B5EF4-FFF2-40B4-BE49-F238E27FC236}">
                <a16:creationId xmlns:a16="http://schemas.microsoft.com/office/drawing/2014/main" id="{33537BF2-DF6E-4900-8AB9-C2ED7B964E15}"/>
              </a:ext>
            </a:extLst>
          </p:cNvPr>
          <p:cNvSpPr txBox="1">
            <a:spLocks/>
          </p:cNvSpPr>
          <p:nvPr/>
        </p:nvSpPr>
        <p:spPr>
          <a:xfrm>
            <a:off x="5257800" y="734821"/>
            <a:ext cx="4800600" cy="7755969"/>
          </a:xfrm>
          <a:prstGeom prst="rect">
            <a:avLst/>
          </a:prstGeom>
        </p:spPr>
        <p:txBody>
          <a:bodyPr wrap="square" lIns="0" tIns="0" rIns="0" bIns="0">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indent="-285750">
              <a:buFont typeface="Arial" panose="020B0604020202020204" pitchFamily="34" charset="0"/>
              <a:buChar char="•"/>
            </a:pPr>
            <a:r>
              <a:rPr lang="en-US" sz="2400" kern="0" dirty="0"/>
              <a:t>The Session Layer</a:t>
            </a:r>
          </a:p>
          <a:p>
            <a:pPr marL="742950" lvl="1" indent="-285750">
              <a:buFont typeface="Arial" panose="020B0604020202020204" pitchFamily="34" charset="0"/>
              <a:buChar char="•"/>
            </a:pPr>
            <a:r>
              <a:rPr lang="en-US" sz="2400" kern="0" dirty="0">
                <a:solidFill>
                  <a:sysClr val="windowText" lastClr="000000"/>
                </a:solidFill>
              </a:rPr>
              <a:t>Helps to establish sessions</a:t>
            </a:r>
          </a:p>
          <a:p>
            <a:pPr marL="742950" lvl="1" indent="-285750">
              <a:buFont typeface="Arial" panose="020B0604020202020204" pitchFamily="34" charset="0"/>
              <a:buChar char="•"/>
            </a:pPr>
            <a:r>
              <a:rPr lang="en-US" sz="2400" kern="0" dirty="0">
                <a:solidFill>
                  <a:sysClr val="windowText" lastClr="000000"/>
                </a:solidFill>
              </a:rPr>
              <a:t>Dialog control, token management, synchronization</a:t>
            </a:r>
          </a:p>
          <a:p>
            <a:pPr marL="285750" indent="-285750">
              <a:buFont typeface="Arial" panose="020B0604020202020204" pitchFamily="34" charset="0"/>
              <a:buChar char="•"/>
            </a:pPr>
            <a:endParaRPr lang="en-US" sz="2400" kern="0" dirty="0"/>
          </a:p>
          <a:p>
            <a:pPr marL="285750" indent="-285750">
              <a:buFont typeface="Arial" panose="020B0604020202020204" pitchFamily="34" charset="0"/>
              <a:buChar char="•"/>
            </a:pPr>
            <a:r>
              <a:rPr lang="en-US" sz="2400" kern="0" dirty="0"/>
              <a:t>The presentation layer</a:t>
            </a:r>
          </a:p>
          <a:p>
            <a:pPr marL="742950" lvl="1" indent="-285750">
              <a:buFont typeface="Arial" panose="020B0604020202020204" pitchFamily="34" charset="0"/>
              <a:buChar char="•"/>
            </a:pPr>
            <a:r>
              <a:rPr lang="en-US" sz="2400" kern="0" dirty="0">
                <a:solidFill>
                  <a:sysClr val="windowText" lastClr="000000"/>
                </a:solidFill>
              </a:rPr>
              <a:t>Syntax and semantics of the information</a:t>
            </a:r>
          </a:p>
          <a:p>
            <a:pPr marL="742950" lvl="1" indent="-285750">
              <a:buFont typeface="Arial" panose="020B0604020202020204" pitchFamily="34" charset="0"/>
              <a:buChar char="•"/>
            </a:pPr>
            <a:r>
              <a:rPr lang="en-US" sz="2400" kern="0" dirty="0">
                <a:solidFill>
                  <a:sysClr val="windowText" lastClr="000000"/>
                </a:solidFill>
              </a:rPr>
              <a:t>It allows computers with different data representations to communicate</a:t>
            </a:r>
          </a:p>
          <a:p>
            <a:pPr marL="285750" indent="-285750">
              <a:buFont typeface="Arial" panose="020B0604020202020204" pitchFamily="34" charset="0"/>
              <a:buChar char="•"/>
            </a:pPr>
            <a:endParaRPr lang="en-US" sz="2400" kern="0" dirty="0"/>
          </a:p>
          <a:p>
            <a:pPr marL="285750" indent="-285750">
              <a:buFont typeface="Arial" panose="020B0604020202020204" pitchFamily="34" charset="0"/>
              <a:buChar char="•"/>
            </a:pPr>
            <a:r>
              <a:rPr lang="en-US" sz="2400" kern="0" dirty="0"/>
              <a:t>The application layer</a:t>
            </a:r>
          </a:p>
          <a:p>
            <a:pPr marL="742950" lvl="1" indent="-285750">
              <a:buFont typeface="Arial" panose="020B0604020202020204" pitchFamily="34" charset="0"/>
              <a:buChar char="•"/>
            </a:pPr>
            <a:r>
              <a:rPr lang="en-US" sz="2400" kern="0" dirty="0">
                <a:solidFill>
                  <a:sysClr val="windowText" lastClr="000000"/>
                </a:solidFill>
              </a:rPr>
              <a:t>Set of protocols</a:t>
            </a:r>
          </a:p>
          <a:p>
            <a:pPr marL="742950" lvl="1" indent="-285750">
              <a:buFont typeface="Arial" panose="020B0604020202020204" pitchFamily="34" charset="0"/>
              <a:buChar char="•"/>
            </a:pPr>
            <a:r>
              <a:rPr lang="en-US" sz="2400" kern="0" dirty="0">
                <a:solidFill>
                  <a:sysClr val="windowText" lastClr="000000"/>
                </a:solidFill>
              </a:rPr>
              <a:t>Popular one is HTTP (Hypertext transfer protocol)</a:t>
            </a:r>
          </a:p>
          <a:p>
            <a:pPr marL="742950" lvl="1" indent="-285750">
              <a:buFont typeface="Arial" panose="020B0604020202020204" pitchFamily="34" charset="0"/>
              <a:buChar char="•"/>
            </a:pPr>
            <a:r>
              <a:rPr lang="en-US" sz="2400" kern="0" dirty="0">
                <a:solidFill>
                  <a:sysClr val="windowText" lastClr="000000"/>
                </a:solidFill>
              </a:rPr>
              <a:t>File transfer</a:t>
            </a:r>
          </a:p>
          <a:p>
            <a:pPr marL="742950" lvl="1" indent="-285750">
              <a:buFont typeface="Arial" panose="020B0604020202020204" pitchFamily="34" charset="0"/>
              <a:buChar char="•"/>
            </a:pPr>
            <a:r>
              <a:rPr lang="en-US" sz="2400" kern="0" dirty="0">
                <a:solidFill>
                  <a:sysClr val="windowText" lastClr="000000"/>
                </a:solidFill>
              </a:rPr>
              <a:t>Electronic mail</a:t>
            </a:r>
          </a:p>
          <a:p>
            <a:pPr marL="742950" lvl="1" indent="-285750">
              <a:buFont typeface="Arial" panose="020B0604020202020204" pitchFamily="34" charset="0"/>
              <a:buChar char="•"/>
            </a:pPr>
            <a:r>
              <a:rPr lang="en-US" sz="2400" kern="0" dirty="0">
                <a:solidFill>
                  <a:sysClr val="windowText" lastClr="000000"/>
                </a:solidFill>
              </a:rPr>
              <a:t>Network news</a:t>
            </a:r>
          </a:p>
          <a:p>
            <a:pPr marL="285750" indent="-285750">
              <a:buFont typeface="Arial" panose="020B0604020202020204" pitchFamily="34" charset="0"/>
              <a:buChar char="•"/>
            </a:pPr>
            <a:endParaRPr lang="en-US" sz="2400" kern="0" dirty="0"/>
          </a:p>
          <a:p>
            <a:pPr marL="285750" indent="-285750">
              <a:buFont typeface="Arial" panose="020B0604020202020204" pitchFamily="34" charset="0"/>
              <a:buChar char="•"/>
            </a:pPr>
            <a:endParaRPr lang="en-US" sz="2400" kern="0" dirty="0"/>
          </a:p>
        </p:txBody>
      </p:sp>
    </p:spTree>
    <p:extLst>
      <p:ext uri="{BB962C8B-B14F-4D97-AF65-F5344CB8AC3E}">
        <p14:creationId xmlns:p14="http://schemas.microsoft.com/office/powerpoint/2010/main" val="21291144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C0C2CE8-12A2-4B1D-BA57-854BD9BF04E3}"/>
              </a:ext>
            </a:extLst>
          </p:cNvPr>
          <p:cNvGrpSpPr>
            <a:grpSpLocks noGrp="1" noUngrp="1" noChangeAspect="1"/>
          </p:cNvGrpSpPr>
          <p:nvPr/>
        </p:nvGrpSpPr>
        <p:grpSpPr>
          <a:xfrm>
            <a:off x="762000" y="561474"/>
            <a:ext cx="8763000" cy="6829926"/>
            <a:chOff x="1598613" y="685800"/>
            <a:chExt cx="5945187" cy="6055743"/>
          </a:xfrm>
        </p:grpSpPr>
        <p:pic>
          <p:nvPicPr>
            <p:cNvPr id="3" name="Picture 2" descr="01_Page_17.tif">
              <a:extLst>
                <a:ext uri="{FF2B5EF4-FFF2-40B4-BE49-F238E27FC236}">
                  <a16:creationId xmlns:a16="http://schemas.microsoft.com/office/drawing/2014/main" id="{2D5F374F-A2A0-4FCD-9684-74D6AB844EC3}"/>
                </a:ext>
              </a:extLst>
            </p:cNvPr>
            <p:cNvPicPr>
              <a:picLocks noRot="1" noChangeAspect="1" noMove="1" noResize="1"/>
            </p:cNvPicPr>
            <p:nvPr isPhoto="1"/>
          </p:nvPicPr>
          <p:blipFill>
            <a:blip r:embed="rId2" cstate="print">
              <a:lum/>
            </a:blip>
            <a:stretch>
              <a:fillRect/>
            </a:stretch>
          </p:blipFill>
          <p:spPr>
            <a:xfrm>
              <a:off x="1598613" y="685800"/>
              <a:ext cx="5945187" cy="5486400"/>
            </a:xfrm>
            <a:prstGeom prst="rect">
              <a:avLst/>
            </a:prstGeom>
            <a:noFill/>
            <a:ln>
              <a:noFill/>
            </a:ln>
          </p:spPr>
        </p:pic>
        <p:sp>
          <p:nvSpPr>
            <p:cNvPr id="4" name="Rectangle 3">
              <a:extLst>
                <a:ext uri="{FF2B5EF4-FFF2-40B4-BE49-F238E27FC236}">
                  <a16:creationId xmlns:a16="http://schemas.microsoft.com/office/drawing/2014/main" id="{42F542A1-2595-4F95-A198-53989260D12D}"/>
                </a:ext>
              </a:extLst>
            </p:cNvPr>
            <p:cNvSpPr/>
            <p:nvPr/>
          </p:nvSpPr>
          <p:spPr>
            <a:xfrm>
              <a:off x="1598613" y="6398643"/>
              <a:ext cx="5945187" cy="342900"/>
            </a:xfrm>
            <a:prstGeom prst="rect">
              <a:avLst/>
            </a:prstGeom>
            <a:noFill/>
            <a:ln>
              <a:noFill/>
            </a:ln>
          </p:spPr>
          <p:txBody>
            <a:bodyPr anchor="ctr">
              <a:noAutofit/>
            </a:bodyPr>
            <a:lstStyle/>
            <a:p>
              <a:pPr algn="ctr"/>
              <a:r>
                <a:rPr lang="en-US" sz="2000" dirty="0"/>
                <a:t>The OSI reference model.</a:t>
              </a:r>
            </a:p>
          </p:txBody>
        </p:sp>
      </p:grpSp>
    </p:spTree>
    <p:extLst>
      <p:ext uri="{BB962C8B-B14F-4D97-AF65-F5344CB8AC3E}">
        <p14:creationId xmlns:p14="http://schemas.microsoft.com/office/powerpoint/2010/main" val="481269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7FAEB9D5-00F9-4D53-86FB-9D7D337CDB82}"/>
              </a:ext>
            </a:extLst>
          </p:cNvPr>
          <p:cNvSpPr>
            <a:spLocks noGrp="1" noChangeArrowheads="1"/>
          </p:cNvSpPr>
          <p:nvPr>
            <p:ph type="title"/>
          </p:nvPr>
        </p:nvSpPr>
        <p:spPr>
          <a:xfrm>
            <a:off x="575458" y="728727"/>
            <a:ext cx="8416142" cy="936286"/>
          </a:xfrm>
        </p:spPr>
        <p:txBody>
          <a:bodyPr/>
          <a:lstStyle/>
          <a:p>
            <a:r>
              <a:rPr lang="en-US" altLang="en-US" dirty="0"/>
              <a:t>Topics  to be completed: Networking</a:t>
            </a:r>
          </a:p>
        </p:txBody>
      </p:sp>
      <p:sp>
        <p:nvSpPr>
          <p:cNvPr id="6" name="Content Placeholder 2">
            <a:extLst>
              <a:ext uri="{FF2B5EF4-FFF2-40B4-BE49-F238E27FC236}">
                <a16:creationId xmlns:a16="http://schemas.microsoft.com/office/drawing/2014/main" id="{243885BE-B769-4E3F-8009-C27328C36C03}"/>
              </a:ext>
            </a:extLst>
          </p:cNvPr>
          <p:cNvSpPr>
            <a:spLocks noGrp="1"/>
          </p:cNvSpPr>
          <p:nvPr>
            <p:ph idx="1"/>
          </p:nvPr>
        </p:nvSpPr>
        <p:spPr>
          <a:xfrm>
            <a:off x="914400" y="1636939"/>
            <a:ext cx="4572000" cy="5221061"/>
          </a:xfrm>
        </p:spPr>
        <p:txBody>
          <a:bodyPr>
            <a:normAutofit fontScale="92500" lnSpcReduction="10000"/>
          </a:bodyPr>
          <a:lstStyle/>
          <a:p>
            <a:pPr marL="457200" indent="-457200">
              <a:buFont typeface="Arial" panose="020B0604020202020204" pitchFamily="34" charset="0"/>
              <a:buChar char="•"/>
            </a:pPr>
            <a:r>
              <a:rPr lang="en-US" sz="3200" dirty="0"/>
              <a:t>Input: thousands of computers connected through communication channels</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Output is primitives  to develop applications</a:t>
            </a:r>
          </a:p>
          <a:p>
            <a:endParaRPr lang="en-US" sz="3200" dirty="0"/>
          </a:p>
          <a:p>
            <a:pPr marL="457200" indent="-457200">
              <a:buFont typeface="Arial" panose="020B0604020202020204" pitchFamily="34" charset="0"/>
              <a:buChar char="•"/>
            </a:pPr>
            <a:r>
              <a:rPr lang="en-US" sz="3200" dirty="0"/>
              <a:t>Objectives: to improve throughput, reliability, and response time, deadlines, waiting time</a:t>
            </a:r>
          </a:p>
          <a:p>
            <a:endParaRPr lang="en-IN" sz="3200" dirty="0"/>
          </a:p>
        </p:txBody>
      </p:sp>
      <p:sp>
        <p:nvSpPr>
          <p:cNvPr id="2" name="Rectangle 1">
            <a:extLst>
              <a:ext uri="{FF2B5EF4-FFF2-40B4-BE49-F238E27FC236}">
                <a16:creationId xmlns:a16="http://schemas.microsoft.com/office/drawing/2014/main" id="{735A6DAD-8607-4DAD-B16D-AF8CE9ED6233}"/>
              </a:ext>
            </a:extLst>
          </p:cNvPr>
          <p:cNvSpPr/>
          <p:nvPr/>
        </p:nvSpPr>
        <p:spPr>
          <a:xfrm>
            <a:off x="5943600" y="2447075"/>
            <a:ext cx="3760295" cy="719563"/>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5438" tIns="37719" rIns="75438" bIns="37719" numCol="1" spcCol="0" rtlCol="0" fromWordArt="0" anchor="ctr" anchorCtr="0" forceAA="0" compatLnSpc="1">
            <a:prstTxWarp prst="textNoShape">
              <a:avLst/>
            </a:prstTxWarp>
            <a:noAutofit/>
          </a:bodyPr>
          <a:lstStyle/>
          <a:p>
            <a:pPr algn="ctr"/>
            <a:r>
              <a:rPr lang="en-US" sz="2310" dirty="0"/>
              <a:t>Networking Applications (http, </a:t>
            </a:r>
            <a:r>
              <a:rPr lang="en-US" sz="2310" dirty="0" err="1"/>
              <a:t>sendmail</a:t>
            </a:r>
            <a:r>
              <a:rPr lang="en-US" sz="2310" dirty="0"/>
              <a:t>,…)</a:t>
            </a:r>
            <a:endParaRPr lang="en-IN" sz="2310" dirty="0"/>
          </a:p>
        </p:txBody>
      </p:sp>
      <p:sp>
        <p:nvSpPr>
          <p:cNvPr id="7" name="Rectangle 6">
            <a:extLst>
              <a:ext uri="{FF2B5EF4-FFF2-40B4-BE49-F238E27FC236}">
                <a16:creationId xmlns:a16="http://schemas.microsoft.com/office/drawing/2014/main" id="{8EFF5EE9-254F-4529-986D-E6D2412A98E2}"/>
              </a:ext>
            </a:extLst>
          </p:cNvPr>
          <p:cNvSpPr/>
          <p:nvPr/>
        </p:nvSpPr>
        <p:spPr>
          <a:xfrm>
            <a:off x="5943600" y="3886200"/>
            <a:ext cx="3760295" cy="138109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5438" tIns="37719" rIns="75438" bIns="37719" numCol="1" spcCol="0" rtlCol="0" fromWordArt="0" anchor="ctr" anchorCtr="0" forceAA="0" compatLnSpc="1">
            <a:prstTxWarp prst="textNoShape">
              <a:avLst/>
            </a:prstTxWarp>
            <a:noAutofit/>
          </a:bodyPr>
          <a:lstStyle/>
          <a:p>
            <a:pPr algn="ctr"/>
            <a:r>
              <a:rPr lang="en-US" sz="1485" dirty="0"/>
              <a:t> </a:t>
            </a:r>
            <a:r>
              <a:rPr lang="en-US" sz="1980" dirty="0"/>
              <a:t>Tens of thousands of  computers and devices  connected through  communication channels distributed across the world (thousands of kilometers</a:t>
            </a:r>
            <a:endParaRPr lang="en-IN" sz="1485" dirty="0"/>
          </a:p>
        </p:txBody>
      </p:sp>
      <p:sp>
        <p:nvSpPr>
          <p:cNvPr id="8" name="Rectangle 7">
            <a:extLst>
              <a:ext uri="{FF2B5EF4-FFF2-40B4-BE49-F238E27FC236}">
                <a16:creationId xmlns:a16="http://schemas.microsoft.com/office/drawing/2014/main" id="{D6CA4BD8-2BD6-4686-9824-C13B6AA881D1}"/>
              </a:ext>
            </a:extLst>
          </p:cNvPr>
          <p:cNvSpPr/>
          <p:nvPr/>
        </p:nvSpPr>
        <p:spPr>
          <a:xfrm>
            <a:off x="5943600" y="3166637"/>
            <a:ext cx="3760295" cy="719563"/>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5438" tIns="37719" rIns="75438" bIns="37719" numCol="1" spcCol="0" rtlCol="0" fromWordArt="0" anchor="ctr" anchorCtr="0" forceAA="0" compatLnSpc="1">
            <a:prstTxWarp prst="textNoShape">
              <a:avLst/>
            </a:prstTxWarp>
            <a:noAutofit/>
          </a:bodyPr>
          <a:lstStyle/>
          <a:p>
            <a:pPr algn="ctr"/>
            <a:r>
              <a:rPr lang="en-US" sz="2000" dirty="0"/>
              <a:t>Networking Protocols</a:t>
            </a:r>
            <a:r>
              <a:rPr lang="te-IN" sz="2000" dirty="0"/>
              <a:t> (</a:t>
            </a:r>
            <a:r>
              <a:rPr lang="en-IN" sz="2000" dirty="0"/>
              <a:t>Interface)</a:t>
            </a:r>
          </a:p>
        </p:txBody>
      </p:sp>
    </p:spTree>
    <p:extLst>
      <p:ext uri="{BB962C8B-B14F-4D97-AF65-F5344CB8AC3E}">
        <p14:creationId xmlns:p14="http://schemas.microsoft.com/office/powerpoint/2010/main" val="35373387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76500" y="182899"/>
            <a:ext cx="5105400" cy="574040"/>
          </a:xfrm>
          <a:prstGeom prst="rect">
            <a:avLst/>
          </a:prstGeom>
        </p:spPr>
        <p:txBody>
          <a:bodyPr vert="horz" wrap="square" lIns="0" tIns="12700" rIns="0" bIns="0" rtlCol="0">
            <a:spAutoFit/>
          </a:bodyPr>
          <a:lstStyle/>
          <a:p>
            <a:pPr marL="12700">
              <a:lnSpc>
                <a:spcPct val="100000"/>
              </a:lnSpc>
              <a:spcBef>
                <a:spcPts val="100"/>
              </a:spcBef>
            </a:pPr>
            <a:r>
              <a:rPr dirty="0"/>
              <a:t>TCP/IP </a:t>
            </a:r>
            <a:r>
              <a:rPr spc="-5" dirty="0"/>
              <a:t>Reference</a:t>
            </a:r>
            <a:r>
              <a:rPr spc="-125" dirty="0"/>
              <a:t> </a:t>
            </a:r>
            <a:r>
              <a:rPr dirty="0"/>
              <a:t>Model</a:t>
            </a:r>
          </a:p>
        </p:txBody>
      </p:sp>
      <p:sp>
        <p:nvSpPr>
          <p:cNvPr id="3" name="object 3"/>
          <p:cNvSpPr txBox="1"/>
          <p:nvPr/>
        </p:nvSpPr>
        <p:spPr>
          <a:xfrm>
            <a:off x="1010958" y="1032448"/>
            <a:ext cx="8382000" cy="628377"/>
          </a:xfrm>
          <a:prstGeom prst="rect">
            <a:avLst/>
          </a:prstGeom>
        </p:spPr>
        <p:txBody>
          <a:bodyPr vert="horz" wrap="square" lIns="0" tIns="12700" rIns="0" bIns="0" rtlCol="0">
            <a:spAutoFit/>
          </a:bodyPr>
          <a:lstStyle/>
          <a:p>
            <a:pPr marL="12700" marR="5080">
              <a:lnSpc>
                <a:spcPct val="100000"/>
              </a:lnSpc>
              <a:spcBef>
                <a:spcPts val="100"/>
              </a:spcBef>
            </a:pPr>
            <a:r>
              <a:rPr sz="2000" dirty="0">
                <a:latin typeface="Arial"/>
                <a:cs typeface="Arial"/>
              </a:rPr>
              <a:t>A four </a:t>
            </a:r>
            <a:r>
              <a:rPr sz="2000" spc="-5" dirty="0">
                <a:latin typeface="Arial"/>
                <a:cs typeface="Arial"/>
              </a:rPr>
              <a:t>layer model derived </a:t>
            </a:r>
            <a:r>
              <a:rPr sz="2000" dirty="0">
                <a:latin typeface="Arial"/>
                <a:cs typeface="Arial"/>
              </a:rPr>
              <a:t>from </a:t>
            </a:r>
            <a:r>
              <a:rPr sz="2000" spc="-5" dirty="0">
                <a:latin typeface="Arial"/>
                <a:cs typeface="Arial"/>
              </a:rPr>
              <a:t>experimentation; omits  some OSI layers and uses the IP as the network</a:t>
            </a:r>
            <a:r>
              <a:rPr sz="2000" spc="5" dirty="0">
                <a:latin typeface="Arial"/>
                <a:cs typeface="Arial"/>
              </a:rPr>
              <a:t> </a:t>
            </a:r>
            <a:r>
              <a:rPr sz="2000" spc="-5" dirty="0">
                <a:latin typeface="Arial"/>
                <a:cs typeface="Arial"/>
              </a:rPr>
              <a:t>layer.</a:t>
            </a:r>
            <a:endParaRPr sz="2000" dirty="0">
              <a:latin typeface="Arial"/>
              <a:cs typeface="Arial"/>
            </a:endParaRPr>
          </a:p>
        </p:txBody>
      </p:sp>
      <p:sp>
        <p:nvSpPr>
          <p:cNvPr id="16" name="object 16"/>
          <p:cNvSpPr txBox="1"/>
          <p:nvPr/>
        </p:nvSpPr>
        <p:spPr>
          <a:xfrm>
            <a:off x="7197858" y="4259898"/>
            <a:ext cx="1435100" cy="255904"/>
          </a:xfrm>
          <a:prstGeom prst="rect">
            <a:avLst/>
          </a:prstGeom>
        </p:spPr>
        <p:txBody>
          <a:bodyPr vert="horz" wrap="square" lIns="0" tIns="0" rIns="0" bIns="0" rtlCol="0">
            <a:spAutoFit/>
          </a:bodyPr>
          <a:lstStyle/>
          <a:p>
            <a:pPr>
              <a:lnSpc>
                <a:spcPts val="1989"/>
              </a:lnSpc>
              <a:tabLst>
                <a:tab pos="1358265" algn="l"/>
              </a:tabLst>
            </a:pPr>
            <a:r>
              <a:rPr sz="1800" dirty="0">
                <a:latin typeface="Arial"/>
                <a:cs typeface="Arial"/>
              </a:rPr>
              <a:t>“	”</a:t>
            </a:r>
            <a:endParaRPr sz="1800">
              <a:latin typeface="Arial"/>
              <a:cs typeface="Arial"/>
            </a:endParaRPr>
          </a:p>
        </p:txBody>
      </p:sp>
      <p:sp>
        <p:nvSpPr>
          <p:cNvPr id="35" name="TextBox 34">
            <a:extLst>
              <a:ext uri="{FF2B5EF4-FFF2-40B4-BE49-F238E27FC236}">
                <a16:creationId xmlns:a16="http://schemas.microsoft.com/office/drawing/2014/main" id="{5D53254C-5B91-4954-A791-CF0E3E053373}"/>
              </a:ext>
            </a:extLst>
          </p:cNvPr>
          <p:cNvSpPr txBox="1"/>
          <p:nvPr/>
        </p:nvSpPr>
        <p:spPr>
          <a:xfrm>
            <a:off x="838199" y="1931649"/>
            <a:ext cx="8727517" cy="707886"/>
          </a:xfrm>
          <a:prstGeom prst="rect">
            <a:avLst/>
          </a:prstGeom>
          <a:noFill/>
        </p:spPr>
        <p:txBody>
          <a:bodyPr wrap="none" rtlCol="0">
            <a:spAutoFit/>
          </a:bodyPr>
          <a:lstStyle/>
          <a:p>
            <a:r>
              <a:rPr lang="en-US" sz="2000" dirty="0"/>
              <a:t>TCP/IP stands for Transmission Control Protocol/Internet Protocol and is a suite of </a:t>
            </a:r>
          </a:p>
          <a:p>
            <a:r>
              <a:rPr lang="en-US" sz="2000" dirty="0">
                <a:latin typeface="Arial"/>
                <a:cs typeface="Arial"/>
              </a:rPr>
              <a:t>communication</a:t>
            </a:r>
            <a:r>
              <a:rPr lang="en-US" sz="2000" dirty="0"/>
              <a:t> protocols used to interconnect network devices on the internet. </a:t>
            </a:r>
            <a:endParaRPr lang="en-IN" sz="2000" dirty="0"/>
          </a:p>
        </p:txBody>
      </p:sp>
      <p:grpSp>
        <p:nvGrpSpPr>
          <p:cNvPr id="36" name="Group 35">
            <a:extLst>
              <a:ext uri="{FF2B5EF4-FFF2-40B4-BE49-F238E27FC236}">
                <a16:creationId xmlns:a16="http://schemas.microsoft.com/office/drawing/2014/main" id="{C5981C2E-10EE-40FD-BC5D-DDF3AFBC734E}"/>
              </a:ext>
            </a:extLst>
          </p:cNvPr>
          <p:cNvGrpSpPr>
            <a:grpSpLocks noGrp="1" noUngrp="1" noChangeAspect="1"/>
          </p:cNvGrpSpPr>
          <p:nvPr/>
        </p:nvGrpSpPr>
        <p:grpSpPr>
          <a:xfrm>
            <a:off x="381000" y="3352800"/>
            <a:ext cx="6324600" cy="4191000"/>
            <a:chOff x="685800" y="1925638"/>
            <a:chExt cx="7772400" cy="4191000"/>
          </a:xfrm>
        </p:grpSpPr>
        <p:pic>
          <p:nvPicPr>
            <p:cNvPr id="37" name="Picture 36" descr="01_Page_19.tif">
              <a:extLst>
                <a:ext uri="{FF2B5EF4-FFF2-40B4-BE49-F238E27FC236}">
                  <a16:creationId xmlns:a16="http://schemas.microsoft.com/office/drawing/2014/main" id="{91CC8B18-08D1-41C6-996A-A50168F9B053}"/>
                </a:ext>
              </a:extLst>
            </p:cNvPr>
            <p:cNvPicPr>
              <a:picLocks noRot="1" noChangeAspect="1" noMove="1" noResize="1"/>
            </p:cNvPicPr>
            <p:nvPr isPhoto="1"/>
          </p:nvPicPr>
          <p:blipFill>
            <a:blip r:embed="rId2" cstate="print">
              <a:lum/>
            </a:blip>
            <a:stretch>
              <a:fillRect/>
            </a:stretch>
          </p:blipFill>
          <p:spPr>
            <a:xfrm>
              <a:off x="685800" y="1925638"/>
              <a:ext cx="7772400" cy="3005137"/>
            </a:xfrm>
            <a:prstGeom prst="rect">
              <a:avLst/>
            </a:prstGeom>
            <a:noFill/>
            <a:ln>
              <a:noFill/>
            </a:ln>
          </p:spPr>
        </p:pic>
        <p:sp>
          <p:nvSpPr>
            <p:cNvPr id="38" name="Rectangle 37">
              <a:extLst>
                <a:ext uri="{FF2B5EF4-FFF2-40B4-BE49-F238E27FC236}">
                  <a16:creationId xmlns:a16="http://schemas.microsoft.com/office/drawing/2014/main" id="{3688A714-C1EA-4021-B13F-84FF0908A680}"/>
                </a:ext>
              </a:extLst>
            </p:cNvPr>
            <p:cNvSpPr/>
            <p:nvPr/>
          </p:nvSpPr>
          <p:spPr>
            <a:xfrm>
              <a:off x="685800" y="5067300"/>
              <a:ext cx="7772400" cy="1049338"/>
            </a:xfrm>
            <a:prstGeom prst="rect">
              <a:avLst/>
            </a:prstGeom>
            <a:noFill/>
            <a:ln>
              <a:noFill/>
            </a:ln>
          </p:spPr>
          <p:txBody>
            <a:bodyPr anchor="ctr">
              <a:noAutofit/>
            </a:bodyPr>
            <a:lstStyle/>
            <a:p>
              <a:pPr algn="ctr"/>
              <a:r>
                <a:rPr lang="en-US" sz="2000" dirty="0"/>
                <a:t>The TCP/IP model with some protocols we will study.</a:t>
              </a:r>
            </a:p>
          </p:txBody>
        </p:sp>
      </p:grpSp>
      <p:sp>
        <p:nvSpPr>
          <p:cNvPr id="41" name="Text Placeholder 2">
            <a:extLst>
              <a:ext uri="{FF2B5EF4-FFF2-40B4-BE49-F238E27FC236}">
                <a16:creationId xmlns:a16="http://schemas.microsoft.com/office/drawing/2014/main" id="{6BB536EA-FB1C-41B7-9F30-2C3845762884}"/>
              </a:ext>
            </a:extLst>
          </p:cNvPr>
          <p:cNvSpPr>
            <a:spLocks noGrp="1"/>
          </p:cNvSpPr>
          <p:nvPr>
            <p:ph type="body" idx="1"/>
          </p:nvPr>
        </p:nvSpPr>
        <p:spPr>
          <a:xfrm>
            <a:off x="7029562" y="3131579"/>
            <a:ext cx="2784885" cy="3447578"/>
          </a:xfrm>
        </p:spPr>
        <p:txBody>
          <a:bodyPr/>
          <a:lstStyle/>
          <a:p>
            <a:pPr marL="285750" indent="-285750">
              <a:buFont typeface="Arial" panose="020B0604020202020204" pitchFamily="34" charset="0"/>
              <a:buChar char="•"/>
            </a:pPr>
            <a:r>
              <a:rPr lang="en-IN" dirty="0"/>
              <a:t>ICMP: Internet Control Message </a:t>
            </a:r>
            <a:r>
              <a:rPr lang="en-IN" i="1" dirty="0"/>
              <a:t>Protocol</a:t>
            </a:r>
            <a:r>
              <a:rPr lang="en-IN" dirty="0"/>
              <a:t> </a:t>
            </a:r>
          </a:p>
          <a:p>
            <a:pPr marL="285750" indent="-285750">
              <a:buFont typeface="Arial" panose="020B0604020202020204" pitchFamily="34" charset="0"/>
              <a:buChar char="•"/>
            </a:pPr>
            <a:r>
              <a:rPr lang="en-IN" dirty="0"/>
              <a:t>UDP: User Datagram Protocol</a:t>
            </a:r>
          </a:p>
          <a:p>
            <a:pPr marL="285750" indent="-285750">
              <a:buFont typeface="Arial" panose="020B0604020202020204" pitchFamily="34" charset="0"/>
              <a:buChar char="•"/>
            </a:pPr>
            <a:r>
              <a:rPr lang="en-IN" dirty="0"/>
              <a:t>DSL: </a:t>
            </a:r>
            <a:r>
              <a:rPr lang="en-IN" b="1" dirty="0"/>
              <a:t>Digital subscriber line</a:t>
            </a:r>
            <a:r>
              <a:rPr lang="en-IN" dirty="0"/>
              <a:t> </a:t>
            </a:r>
          </a:p>
          <a:p>
            <a:pPr marL="285750" indent="-285750">
              <a:buFont typeface="Arial" panose="020B0604020202020204" pitchFamily="34" charset="0"/>
              <a:buChar char="•"/>
            </a:pPr>
            <a:r>
              <a:rPr lang="en-US" dirty="0"/>
              <a:t>SONET: Synchronous Optical Network </a:t>
            </a:r>
          </a:p>
          <a:p>
            <a:pPr marL="285750" indent="-285750">
              <a:buFont typeface="Arial" panose="020B0604020202020204" pitchFamily="34" charset="0"/>
              <a:buChar char="•"/>
            </a:pPr>
            <a:r>
              <a:rPr lang="en-IN" dirty="0"/>
              <a:t>SMTP: Simple Mail Transfer Protocol</a:t>
            </a:r>
          </a:p>
          <a:p>
            <a:pPr marL="285750" indent="-285750">
              <a:buFont typeface="Arial" panose="020B0604020202020204" pitchFamily="34" charset="0"/>
              <a:buChar char="•"/>
            </a:pPr>
            <a:r>
              <a:rPr lang="en-IN" dirty="0"/>
              <a:t>RTP: Realtime transport protocol</a:t>
            </a:r>
          </a:p>
          <a:p>
            <a:pPr marL="285750" indent="-285750">
              <a:buFont typeface="Arial" panose="020B0604020202020204" pitchFamily="34" charset="0"/>
              <a:buChar char="•"/>
            </a:pPr>
            <a:r>
              <a:rPr lang="en-IN" i="1" dirty="0"/>
              <a:t>DNS: Domain name system</a:t>
            </a:r>
            <a:endParaRPr lang="en-US" dirty="0">
              <a:hlinkClick r:id="rId3">
                <a:extLst>
                  <a:ext uri="{A12FA001-AC4F-418D-AE19-62706E023703}">
                    <ahyp:hlinkClr xmlns:ahyp="http://schemas.microsoft.com/office/drawing/2018/hyperlinkcolor" val="tx"/>
                  </a:ext>
                </a:extLst>
              </a:hlinkClick>
            </a:endParaRPr>
          </a:p>
          <a:p>
            <a:endParaRPr lang="en-IN" dirty="0"/>
          </a:p>
          <a:p>
            <a:endParaRPr lang="en-IN"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78D3227-4943-41AE-815D-7E108562496F}"/>
              </a:ext>
            </a:extLst>
          </p:cNvPr>
          <p:cNvGrpSpPr>
            <a:grpSpLocks noGrp="1" noUngrp="1" noChangeAspect="1"/>
          </p:cNvGrpSpPr>
          <p:nvPr/>
        </p:nvGrpSpPr>
        <p:grpSpPr>
          <a:xfrm>
            <a:off x="685800" y="990600"/>
            <a:ext cx="7772400" cy="5211762"/>
            <a:chOff x="685800" y="1112838"/>
            <a:chExt cx="7772400" cy="5211762"/>
          </a:xfrm>
        </p:grpSpPr>
        <p:pic>
          <p:nvPicPr>
            <p:cNvPr id="3" name="Picture 2" descr="01_Page_18.tif">
              <a:extLst>
                <a:ext uri="{FF2B5EF4-FFF2-40B4-BE49-F238E27FC236}">
                  <a16:creationId xmlns:a16="http://schemas.microsoft.com/office/drawing/2014/main" id="{1534EA17-42B8-4EA7-B6EC-F63CF41FB134}"/>
                </a:ext>
              </a:extLst>
            </p:cNvPr>
            <p:cNvPicPr>
              <a:picLocks noRot="1" noChangeAspect="1" noMove="1" noResize="1"/>
            </p:cNvPicPr>
            <p:nvPr isPhoto="1"/>
          </p:nvPicPr>
          <p:blipFill>
            <a:blip r:embed="rId2" cstate="print">
              <a:lum/>
            </a:blip>
            <a:stretch>
              <a:fillRect/>
            </a:stretch>
          </p:blipFill>
          <p:spPr>
            <a:xfrm>
              <a:off x="685800" y="1112838"/>
              <a:ext cx="7772400" cy="4630737"/>
            </a:xfrm>
            <a:prstGeom prst="rect">
              <a:avLst/>
            </a:prstGeom>
            <a:noFill/>
            <a:ln>
              <a:noFill/>
            </a:ln>
          </p:spPr>
        </p:pic>
        <p:sp>
          <p:nvSpPr>
            <p:cNvPr id="4" name="Rectangle 3">
              <a:extLst>
                <a:ext uri="{FF2B5EF4-FFF2-40B4-BE49-F238E27FC236}">
                  <a16:creationId xmlns:a16="http://schemas.microsoft.com/office/drawing/2014/main" id="{9C553B18-11FF-476A-889B-18B651BFE881}"/>
                </a:ext>
              </a:extLst>
            </p:cNvPr>
            <p:cNvSpPr/>
            <p:nvPr/>
          </p:nvSpPr>
          <p:spPr>
            <a:xfrm>
              <a:off x="685800" y="5981700"/>
              <a:ext cx="7772400" cy="342900"/>
            </a:xfrm>
            <a:prstGeom prst="rect">
              <a:avLst/>
            </a:prstGeom>
            <a:noFill/>
            <a:ln>
              <a:noFill/>
            </a:ln>
          </p:spPr>
          <p:txBody>
            <a:bodyPr anchor="ctr">
              <a:noAutofit/>
            </a:bodyPr>
            <a:lstStyle/>
            <a:p>
              <a:pPr algn="ctr"/>
              <a:r>
                <a:rPr lang="en-US" sz="2000" dirty="0"/>
                <a:t>The TCP/IP reference model.</a:t>
              </a:r>
            </a:p>
          </p:txBody>
        </p:sp>
      </p:grpSp>
    </p:spTree>
    <p:extLst>
      <p:ext uri="{BB962C8B-B14F-4D97-AF65-F5344CB8AC3E}">
        <p14:creationId xmlns:p14="http://schemas.microsoft.com/office/powerpoint/2010/main" val="18165009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552192" y="728726"/>
            <a:ext cx="4951095" cy="574040"/>
          </a:xfrm>
          <a:prstGeom prst="rect">
            <a:avLst/>
          </a:prstGeom>
        </p:spPr>
        <p:txBody>
          <a:bodyPr vert="horz" wrap="square" lIns="0" tIns="12700" rIns="0" bIns="0" rtlCol="0">
            <a:spAutoFit/>
          </a:bodyPr>
          <a:lstStyle/>
          <a:p>
            <a:pPr marL="12700">
              <a:lnSpc>
                <a:spcPct val="100000"/>
              </a:lnSpc>
              <a:spcBef>
                <a:spcPts val="100"/>
              </a:spcBef>
            </a:pPr>
            <a:r>
              <a:rPr sz="3600" spc="-5" dirty="0">
                <a:solidFill>
                  <a:srgbClr val="FF0000"/>
                </a:solidFill>
                <a:latin typeface="Arial"/>
                <a:cs typeface="Arial"/>
              </a:rPr>
              <a:t>Model Used in </a:t>
            </a:r>
            <a:r>
              <a:rPr sz="3600" dirty="0">
                <a:solidFill>
                  <a:srgbClr val="FF0000"/>
                </a:solidFill>
                <a:latin typeface="Arial"/>
                <a:cs typeface="Arial"/>
              </a:rPr>
              <a:t>this</a:t>
            </a:r>
            <a:r>
              <a:rPr sz="3600" spc="-110" dirty="0">
                <a:solidFill>
                  <a:srgbClr val="FF0000"/>
                </a:solidFill>
                <a:latin typeface="Arial"/>
                <a:cs typeface="Arial"/>
              </a:rPr>
              <a:t> </a:t>
            </a:r>
            <a:r>
              <a:rPr sz="3600" spc="-5" dirty="0">
                <a:solidFill>
                  <a:srgbClr val="FF0000"/>
                </a:solidFill>
                <a:latin typeface="Arial"/>
                <a:cs typeface="Arial"/>
              </a:rPr>
              <a:t>Book</a:t>
            </a:r>
            <a:endParaRPr sz="3600">
              <a:latin typeface="Arial"/>
              <a:cs typeface="Arial"/>
            </a:endParaRPr>
          </a:p>
        </p:txBody>
      </p:sp>
      <p:sp>
        <p:nvSpPr>
          <p:cNvPr id="3" name="object 3"/>
          <p:cNvSpPr txBox="1"/>
          <p:nvPr/>
        </p:nvSpPr>
        <p:spPr>
          <a:xfrm>
            <a:off x="1467546" y="1591817"/>
            <a:ext cx="6868795" cy="75692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It is based on the TCP/IP model but we call out the  physical layer and look beyond Internet</a:t>
            </a:r>
            <a:r>
              <a:rPr sz="2400" spc="30" dirty="0">
                <a:latin typeface="Arial"/>
                <a:cs typeface="Arial"/>
              </a:rPr>
              <a:t> </a:t>
            </a:r>
            <a:r>
              <a:rPr sz="2400" spc="-5" dirty="0">
                <a:latin typeface="Arial"/>
                <a:cs typeface="Arial"/>
              </a:rPr>
              <a:t>protocols.</a:t>
            </a:r>
            <a:endParaRPr sz="2400" dirty="0">
              <a:latin typeface="Arial"/>
              <a:cs typeface="Arial"/>
            </a:endParaRPr>
          </a:p>
        </p:txBody>
      </p:sp>
      <p:pic>
        <p:nvPicPr>
          <p:cNvPr id="4" name="object 4"/>
          <p:cNvPicPr/>
          <p:nvPr/>
        </p:nvPicPr>
        <p:blipFill>
          <a:blip r:embed="rId2" cstate="print"/>
          <a:stretch>
            <a:fillRect/>
          </a:stretch>
        </p:blipFill>
        <p:spPr>
          <a:xfrm>
            <a:off x="2552700" y="2637788"/>
            <a:ext cx="4953000" cy="4065651"/>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01900" y="728726"/>
            <a:ext cx="5055235" cy="574040"/>
          </a:xfrm>
          <a:prstGeom prst="rect">
            <a:avLst/>
          </a:prstGeom>
        </p:spPr>
        <p:txBody>
          <a:bodyPr vert="horz" wrap="square" lIns="0" tIns="12700" rIns="0" bIns="0" rtlCol="0">
            <a:spAutoFit/>
          </a:bodyPr>
          <a:lstStyle/>
          <a:p>
            <a:pPr marL="12700">
              <a:lnSpc>
                <a:spcPct val="100000"/>
              </a:lnSpc>
              <a:spcBef>
                <a:spcPts val="100"/>
              </a:spcBef>
            </a:pPr>
            <a:r>
              <a:rPr spc="-5" dirty="0"/>
              <a:t>Critique of </a:t>
            </a:r>
            <a:r>
              <a:rPr dirty="0"/>
              <a:t>OSI &amp;</a:t>
            </a:r>
            <a:r>
              <a:rPr spc="-110" dirty="0"/>
              <a:t> </a:t>
            </a:r>
            <a:r>
              <a:rPr dirty="0"/>
              <a:t>TCP/IP</a:t>
            </a:r>
          </a:p>
        </p:txBody>
      </p:sp>
      <p:sp>
        <p:nvSpPr>
          <p:cNvPr id="3" name="object 3"/>
          <p:cNvSpPr/>
          <p:nvPr/>
        </p:nvSpPr>
        <p:spPr>
          <a:xfrm>
            <a:off x="457200" y="2414777"/>
            <a:ext cx="9144000" cy="2938780"/>
          </a:xfrm>
          <a:custGeom>
            <a:avLst/>
            <a:gdLst/>
            <a:ahLst/>
            <a:cxnLst/>
            <a:rect l="l" t="t" r="r" b="b"/>
            <a:pathLst>
              <a:path w="9144000" h="2938779">
                <a:moveTo>
                  <a:pt x="9144000" y="0"/>
                </a:moveTo>
                <a:lnTo>
                  <a:pt x="0" y="0"/>
                </a:lnTo>
                <a:lnTo>
                  <a:pt x="0" y="979170"/>
                </a:lnTo>
                <a:lnTo>
                  <a:pt x="0" y="979932"/>
                </a:lnTo>
                <a:lnTo>
                  <a:pt x="0" y="1958340"/>
                </a:lnTo>
                <a:lnTo>
                  <a:pt x="0" y="1959102"/>
                </a:lnTo>
                <a:lnTo>
                  <a:pt x="0" y="2938272"/>
                </a:lnTo>
                <a:lnTo>
                  <a:pt x="9144000" y="2938272"/>
                </a:lnTo>
                <a:lnTo>
                  <a:pt x="9144000" y="1959102"/>
                </a:lnTo>
                <a:lnTo>
                  <a:pt x="9144000" y="1958340"/>
                </a:lnTo>
                <a:lnTo>
                  <a:pt x="9144000" y="979932"/>
                </a:lnTo>
                <a:lnTo>
                  <a:pt x="9144000" y="979170"/>
                </a:lnTo>
                <a:lnTo>
                  <a:pt x="9144000" y="0"/>
                </a:lnTo>
                <a:close/>
              </a:path>
            </a:pathLst>
          </a:custGeom>
          <a:solidFill>
            <a:srgbClr val="FFFFFF"/>
          </a:solidFill>
        </p:spPr>
        <p:txBody>
          <a:bodyPr wrap="square" lIns="0" tIns="0" rIns="0" bIns="0" rtlCol="0"/>
          <a:lstStyle/>
          <a:p>
            <a:endParaRPr/>
          </a:p>
        </p:txBody>
      </p:sp>
      <p:sp>
        <p:nvSpPr>
          <p:cNvPr id="4" name="object 4"/>
          <p:cNvSpPr txBox="1"/>
          <p:nvPr/>
        </p:nvSpPr>
        <p:spPr>
          <a:xfrm>
            <a:off x="1447800" y="1676400"/>
            <a:ext cx="7452995" cy="4576894"/>
          </a:xfrm>
          <a:prstGeom prst="rect">
            <a:avLst/>
          </a:prstGeom>
        </p:spPr>
        <p:txBody>
          <a:bodyPr vert="horz" wrap="square" lIns="0" tIns="87630" rIns="0" bIns="0" rtlCol="0">
            <a:spAutoFit/>
          </a:bodyPr>
          <a:lstStyle/>
          <a:p>
            <a:pPr marL="12700">
              <a:lnSpc>
                <a:spcPct val="100000"/>
              </a:lnSpc>
              <a:spcBef>
                <a:spcPts val="690"/>
              </a:spcBef>
            </a:pPr>
            <a:r>
              <a:rPr sz="3200" dirty="0">
                <a:latin typeface="Arial"/>
                <a:cs typeface="Arial"/>
              </a:rPr>
              <a:t>OSI:</a:t>
            </a:r>
          </a:p>
          <a:p>
            <a:pPr marL="469265">
              <a:lnSpc>
                <a:spcPct val="100000"/>
              </a:lnSpc>
              <a:spcBef>
                <a:spcPts val="490"/>
              </a:spcBef>
              <a:tabLst>
                <a:tab pos="812165" algn="l"/>
              </a:tabLst>
            </a:pPr>
            <a:r>
              <a:rPr sz="2800" spc="-5" dirty="0">
                <a:solidFill>
                  <a:srgbClr val="0000FF"/>
                </a:solidFill>
                <a:latin typeface="Arial"/>
                <a:cs typeface="Arial"/>
              </a:rPr>
              <a:t>+	</a:t>
            </a:r>
            <a:r>
              <a:rPr sz="2800" spc="-5" dirty="0">
                <a:latin typeface="Arial"/>
                <a:cs typeface="Arial"/>
              </a:rPr>
              <a:t>Very </a:t>
            </a:r>
            <a:r>
              <a:rPr sz="2800" spc="-10" dirty="0">
                <a:latin typeface="Arial"/>
                <a:cs typeface="Arial"/>
              </a:rPr>
              <a:t>influential </a:t>
            </a:r>
            <a:r>
              <a:rPr sz="2800" spc="-5" dirty="0">
                <a:latin typeface="Arial"/>
                <a:cs typeface="Arial"/>
              </a:rPr>
              <a:t>model with clear</a:t>
            </a:r>
            <a:r>
              <a:rPr sz="2800" spc="45" dirty="0">
                <a:latin typeface="Arial"/>
                <a:cs typeface="Arial"/>
              </a:rPr>
              <a:t> </a:t>
            </a:r>
            <a:r>
              <a:rPr sz="2800" spc="-5" dirty="0">
                <a:latin typeface="Arial"/>
                <a:cs typeface="Arial"/>
              </a:rPr>
              <a:t>concepts</a:t>
            </a:r>
            <a:endParaRPr sz="2800" dirty="0">
              <a:latin typeface="Arial"/>
              <a:cs typeface="Arial"/>
            </a:endParaRPr>
          </a:p>
          <a:p>
            <a:pPr marL="812800" marR="5080" indent="-342900">
              <a:lnSpc>
                <a:spcPct val="100000"/>
              </a:lnSpc>
              <a:spcBef>
                <a:spcPts val="480"/>
              </a:spcBef>
              <a:buClr>
                <a:srgbClr val="0000FF"/>
              </a:buClr>
              <a:buChar char="−"/>
              <a:tabLst>
                <a:tab pos="812165" algn="l"/>
                <a:tab pos="813435" algn="l"/>
              </a:tabLst>
            </a:pPr>
            <a:r>
              <a:rPr sz="2800" spc="-10" dirty="0">
                <a:latin typeface="Arial"/>
                <a:cs typeface="Arial"/>
              </a:rPr>
              <a:t>Models, protocols </a:t>
            </a:r>
            <a:r>
              <a:rPr sz="2800" spc="-5" dirty="0">
                <a:latin typeface="Arial"/>
                <a:cs typeface="Arial"/>
              </a:rPr>
              <a:t>and </a:t>
            </a:r>
            <a:r>
              <a:rPr sz="2800" spc="-10" dirty="0">
                <a:latin typeface="Arial"/>
                <a:cs typeface="Arial"/>
              </a:rPr>
              <a:t>adoption </a:t>
            </a:r>
            <a:r>
              <a:rPr sz="2800" spc="-5" dirty="0">
                <a:latin typeface="Arial"/>
                <a:cs typeface="Arial"/>
              </a:rPr>
              <a:t>all </a:t>
            </a:r>
            <a:r>
              <a:rPr sz="2800" spc="-10" dirty="0">
                <a:latin typeface="Arial"/>
                <a:cs typeface="Arial"/>
              </a:rPr>
              <a:t>bogged </a:t>
            </a:r>
            <a:r>
              <a:rPr sz="2800" spc="-5" dirty="0">
                <a:latin typeface="Arial"/>
                <a:cs typeface="Arial"/>
              </a:rPr>
              <a:t>down by </a:t>
            </a:r>
            <a:r>
              <a:rPr sz="2800" spc="-10" dirty="0">
                <a:latin typeface="Arial"/>
                <a:cs typeface="Arial"/>
              </a:rPr>
              <a:t>politics  </a:t>
            </a:r>
            <a:r>
              <a:rPr sz="2800" spc="-5" dirty="0">
                <a:latin typeface="Arial"/>
                <a:cs typeface="Arial"/>
              </a:rPr>
              <a:t>and</a:t>
            </a:r>
            <a:r>
              <a:rPr sz="2800" spc="-15" dirty="0">
                <a:latin typeface="Arial"/>
                <a:cs typeface="Arial"/>
              </a:rPr>
              <a:t> </a:t>
            </a:r>
            <a:r>
              <a:rPr sz="2800" spc="-5" dirty="0">
                <a:latin typeface="Arial"/>
                <a:cs typeface="Arial"/>
              </a:rPr>
              <a:t>complexity</a:t>
            </a:r>
            <a:endParaRPr sz="2800" dirty="0">
              <a:latin typeface="Arial"/>
              <a:cs typeface="Arial"/>
            </a:endParaRPr>
          </a:p>
          <a:p>
            <a:pPr marL="12700">
              <a:lnSpc>
                <a:spcPct val="100000"/>
              </a:lnSpc>
              <a:spcBef>
                <a:spcPts val="1789"/>
              </a:spcBef>
            </a:pPr>
            <a:r>
              <a:rPr sz="3200" dirty="0">
                <a:latin typeface="Arial"/>
                <a:cs typeface="Arial"/>
              </a:rPr>
              <a:t>TCP/IP:</a:t>
            </a:r>
          </a:p>
          <a:p>
            <a:pPr marL="469900">
              <a:lnSpc>
                <a:spcPct val="100000"/>
              </a:lnSpc>
              <a:spcBef>
                <a:spcPts val="490"/>
              </a:spcBef>
              <a:tabLst>
                <a:tab pos="812165" algn="l"/>
              </a:tabLst>
            </a:pPr>
            <a:r>
              <a:rPr sz="2800" spc="-5" dirty="0">
                <a:solidFill>
                  <a:srgbClr val="0000FF"/>
                </a:solidFill>
                <a:latin typeface="Arial"/>
                <a:cs typeface="Arial"/>
              </a:rPr>
              <a:t>+	</a:t>
            </a:r>
            <a:r>
              <a:rPr sz="2800" spc="-5" dirty="0">
                <a:latin typeface="Arial"/>
                <a:cs typeface="Arial"/>
              </a:rPr>
              <a:t>Very successful </a:t>
            </a:r>
            <a:r>
              <a:rPr sz="2800" spc="-10" dirty="0">
                <a:latin typeface="Arial"/>
                <a:cs typeface="Arial"/>
              </a:rPr>
              <a:t>protocols </a:t>
            </a:r>
            <a:r>
              <a:rPr sz="2800" spc="-5" dirty="0">
                <a:latin typeface="Arial"/>
                <a:cs typeface="Arial"/>
              </a:rPr>
              <a:t>that </a:t>
            </a:r>
            <a:r>
              <a:rPr sz="2800" spc="-10" dirty="0">
                <a:latin typeface="Arial"/>
                <a:cs typeface="Arial"/>
              </a:rPr>
              <a:t>worked </a:t>
            </a:r>
            <a:r>
              <a:rPr sz="2800" spc="-5" dirty="0">
                <a:latin typeface="Arial"/>
                <a:cs typeface="Arial"/>
              </a:rPr>
              <a:t>well and</a:t>
            </a:r>
            <a:r>
              <a:rPr sz="2800" spc="50" dirty="0">
                <a:latin typeface="Arial"/>
                <a:cs typeface="Arial"/>
              </a:rPr>
              <a:t> </a:t>
            </a:r>
            <a:r>
              <a:rPr sz="2800" spc="-5" dirty="0">
                <a:latin typeface="Arial"/>
                <a:cs typeface="Arial"/>
              </a:rPr>
              <a:t>thrived</a:t>
            </a:r>
            <a:endParaRPr sz="2800" dirty="0">
              <a:latin typeface="Arial"/>
              <a:cs typeface="Arial"/>
            </a:endParaRPr>
          </a:p>
          <a:p>
            <a:pPr marL="812800" indent="-343535">
              <a:lnSpc>
                <a:spcPct val="100000"/>
              </a:lnSpc>
              <a:spcBef>
                <a:spcPts val="480"/>
              </a:spcBef>
              <a:buClr>
                <a:srgbClr val="0000FF"/>
              </a:buClr>
              <a:buChar char="−"/>
              <a:tabLst>
                <a:tab pos="812165" algn="l"/>
                <a:tab pos="813435" algn="l"/>
              </a:tabLst>
            </a:pPr>
            <a:r>
              <a:rPr sz="2800" spc="-5" dirty="0">
                <a:latin typeface="Arial"/>
                <a:cs typeface="Arial"/>
              </a:rPr>
              <a:t>Weak model </a:t>
            </a:r>
            <a:r>
              <a:rPr sz="2800" spc="-10" dirty="0">
                <a:latin typeface="Arial"/>
                <a:cs typeface="Arial"/>
              </a:rPr>
              <a:t>derived </a:t>
            </a:r>
            <a:r>
              <a:rPr sz="2800" spc="-5" dirty="0">
                <a:latin typeface="Arial"/>
                <a:cs typeface="Arial"/>
              </a:rPr>
              <a:t>after the fact from</a:t>
            </a:r>
            <a:r>
              <a:rPr sz="2800" spc="-30" dirty="0">
                <a:latin typeface="Arial"/>
                <a:cs typeface="Arial"/>
              </a:rPr>
              <a:t> </a:t>
            </a:r>
            <a:r>
              <a:rPr sz="2800" spc="-10" dirty="0">
                <a:latin typeface="Arial"/>
                <a:cs typeface="Arial"/>
              </a:rPr>
              <a:t>protocols</a:t>
            </a:r>
            <a:endParaRPr sz="2800" dirty="0">
              <a:latin typeface="Arial"/>
              <a:cs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11500" y="728726"/>
            <a:ext cx="3834765" cy="574040"/>
          </a:xfrm>
          <a:prstGeom prst="rect">
            <a:avLst/>
          </a:prstGeom>
        </p:spPr>
        <p:txBody>
          <a:bodyPr vert="horz" wrap="square" lIns="0" tIns="12700" rIns="0" bIns="0" rtlCol="0">
            <a:spAutoFit/>
          </a:bodyPr>
          <a:lstStyle/>
          <a:p>
            <a:pPr marL="12700">
              <a:lnSpc>
                <a:spcPct val="100000"/>
              </a:lnSpc>
              <a:spcBef>
                <a:spcPts val="100"/>
              </a:spcBef>
            </a:pPr>
            <a:r>
              <a:rPr dirty="0"/>
              <a:t>Example</a:t>
            </a:r>
            <a:r>
              <a:rPr spc="-110" dirty="0"/>
              <a:t> </a:t>
            </a:r>
            <a:r>
              <a:rPr spc="-5" dirty="0"/>
              <a:t>Networks</a:t>
            </a:r>
          </a:p>
        </p:txBody>
      </p:sp>
      <p:sp>
        <p:nvSpPr>
          <p:cNvPr id="3" name="object 3"/>
          <p:cNvSpPr txBox="1"/>
          <p:nvPr/>
        </p:nvSpPr>
        <p:spPr>
          <a:xfrm>
            <a:off x="838200" y="1905000"/>
            <a:ext cx="7010400" cy="4442242"/>
          </a:xfrm>
          <a:prstGeom prst="rect">
            <a:avLst/>
          </a:prstGeom>
        </p:spPr>
        <p:txBody>
          <a:bodyPr vert="horz" wrap="square" lIns="0" tIns="88900" rIns="0" bIns="0" rtlCol="0">
            <a:spAutoFit/>
          </a:bodyPr>
          <a:lstStyle/>
          <a:p>
            <a:pPr marL="469900" indent="-457200">
              <a:lnSpc>
                <a:spcPct val="100000"/>
              </a:lnSpc>
              <a:spcBef>
                <a:spcPts val="700"/>
              </a:spcBef>
              <a:buClr>
                <a:srgbClr val="0000FF"/>
              </a:buClr>
              <a:buChar char="•"/>
              <a:tabLst>
                <a:tab pos="469265" algn="l"/>
                <a:tab pos="469900" algn="l"/>
              </a:tabLst>
            </a:pPr>
            <a:r>
              <a:rPr sz="3600" spc="-5" dirty="0">
                <a:latin typeface="Arial"/>
                <a:cs typeface="Arial"/>
              </a:rPr>
              <a:t>The Internet</a:t>
            </a:r>
            <a:r>
              <a:rPr sz="3600" spc="-10" dirty="0">
                <a:latin typeface="Arial"/>
                <a:cs typeface="Arial"/>
              </a:rPr>
              <a:t> </a:t>
            </a:r>
            <a:r>
              <a:rPr sz="3600" dirty="0">
                <a:solidFill>
                  <a:srgbClr val="0000FF"/>
                </a:solidFill>
                <a:latin typeface="Arial"/>
                <a:cs typeface="Arial"/>
              </a:rPr>
              <a:t>»</a:t>
            </a:r>
            <a:endParaRPr lang="en-US" sz="3600" dirty="0">
              <a:solidFill>
                <a:srgbClr val="0000FF"/>
              </a:solidFill>
              <a:latin typeface="Arial"/>
              <a:cs typeface="Arial"/>
            </a:endParaRPr>
          </a:p>
          <a:p>
            <a:pPr marL="469900" indent="-457200">
              <a:lnSpc>
                <a:spcPct val="100000"/>
              </a:lnSpc>
              <a:spcBef>
                <a:spcPts val="700"/>
              </a:spcBef>
              <a:buClr>
                <a:srgbClr val="0000FF"/>
              </a:buClr>
              <a:buChar char="•"/>
              <a:tabLst>
                <a:tab pos="469265" algn="l"/>
                <a:tab pos="469900" algn="l"/>
              </a:tabLst>
            </a:pPr>
            <a:endParaRPr sz="3600" dirty="0">
              <a:latin typeface="Arial"/>
              <a:cs typeface="Arial"/>
            </a:endParaRPr>
          </a:p>
          <a:p>
            <a:pPr marL="469900" indent="-457200">
              <a:lnSpc>
                <a:spcPct val="100000"/>
              </a:lnSpc>
              <a:spcBef>
                <a:spcPts val="600"/>
              </a:spcBef>
              <a:buClr>
                <a:srgbClr val="0000FF"/>
              </a:buClr>
              <a:buChar char="•"/>
              <a:tabLst>
                <a:tab pos="469265" algn="l"/>
                <a:tab pos="469900" algn="l"/>
              </a:tabLst>
            </a:pPr>
            <a:r>
              <a:rPr sz="3600" spc="-5" dirty="0">
                <a:latin typeface="Arial"/>
                <a:cs typeface="Arial"/>
              </a:rPr>
              <a:t>3G mobile phone networks</a:t>
            </a:r>
            <a:r>
              <a:rPr sz="3600" spc="-15" dirty="0">
                <a:latin typeface="Arial"/>
                <a:cs typeface="Arial"/>
              </a:rPr>
              <a:t> </a:t>
            </a:r>
            <a:r>
              <a:rPr sz="3600" dirty="0">
                <a:solidFill>
                  <a:srgbClr val="0000FF"/>
                </a:solidFill>
                <a:latin typeface="Arial"/>
                <a:cs typeface="Arial"/>
              </a:rPr>
              <a:t>»</a:t>
            </a:r>
            <a:endParaRPr sz="3600" dirty="0">
              <a:latin typeface="Arial"/>
              <a:cs typeface="Arial"/>
            </a:endParaRPr>
          </a:p>
          <a:p>
            <a:pPr marL="469900" indent="-457200">
              <a:lnSpc>
                <a:spcPct val="100000"/>
              </a:lnSpc>
              <a:spcBef>
                <a:spcPts val="600"/>
              </a:spcBef>
              <a:buClr>
                <a:srgbClr val="0000FF"/>
              </a:buClr>
              <a:buChar char="•"/>
              <a:tabLst>
                <a:tab pos="469265" algn="l"/>
                <a:tab pos="469900" algn="l"/>
              </a:tabLst>
            </a:pPr>
            <a:endParaRPr lang="en-US" sz="3600" dirty="0">
              <a:latin typeface="Arial"/>
              <a:cs typeface="Arial"/>
            </a:endParaRPr>
          </a:p>
          <a:p>
            <a:pPr marL="469900" indent="-457200">
              <a:lnSpc>
                <a:spcPct val="100000"/>
              </a:lnSpc>
              <a:spcBef>
                <a:spcPts val="600"/>
              </a:spcBef>
              <a:buClr>
                <a:srgbClr val="0000FF"/>
              </a:buClr>
              <a:buChar char="•"/>
              <a:tabLst>
                <a:tab pos="469265" algn="l"/>
                <a:tab pos="469900" algn="l"/>
              </a:tabLst>
            </a:pPr>
            <a:r>
              <a:rPr sz="3600" dirty="0">
                <a:latin typeface="Arial"/>
                <a:cs typeface="Arial"/>
              </a:rPr>
              <a:t>Wireless </a:t>
            </a:r>
            <a:r>
              <a:rPr sz="3600" spc="-5" dirty="0">
                <a:latin typeface="Arial"/>
                <a:cs typeface="Arial"/>
              </a:rPr>
              <a:t>LANs</a:t>
            </a:r>
            <a:r>
              <a:rPr sz="3600" spc="-15" dirty="0">
                <a:latin typeface="Arial"/>
                <a:cs typeface="Arial"/>
              </a:rPr>
              <a:t> </a:t>
            </a:r>
            <a:r>
              <a:rPr sz="3600" dirty="0">
                <a:solidFill>
                  <a:srgbClr val="0000FF"/>
                </a:solidFill>
                <a:latin typeface="Arial"/>
                <a:cs typeface="Arial"/>
              </a:rPr>
              <a:t>»</a:t>
            </a:r>
            <a:endParaRPr sz="3600" dirty="0">
              <a:latin typeface="Arial"/>
              <a:cs typeface="Arial"/>
            </a:endParaRPr>
          </a:p>
          <a:p>
            <a:pPr marL="469900" indent="-457200">
              <a:lnSpc>
                <a:spcPct val="100000"/>
              </a:lnSpc>
              <a:spcBef>
                <a:spcPts val="600"/>
              </a:spcBef>
              <a:buClr>
                <a:srgbClr val="0000FF"/>
              </a:buClr>
              <a:buChar char="•"/>
              <a:tabLst>
                <a:tab pos="469265" algn="l"/>
                <a:tab pos="469900" algn="l"/>
              </a:tabLst>
            </a:pPr>
            <a:endParaRPr lang="en-US" sz="3600" spc="-5" dirty="0">
              <a:latin typeface="Arial"/>
              <a:cs typeface="Arial"/>
            </a:endParaRPr>
          </a:p>
          <a:p>
            <a:pPr marL="469900" indent="-457200">
              <a:lnSpc>
                <a:spcPct val="100000"/>
              </a:lnSpc>
              <a:spcBef>
                <a:spcPts val="600"/>
              </a:spcBef>
              <a:buClr>
                <a:srgbClr val="0000FF"/>
              </a:buClr>
              <a:buChar char="•"/>
              <a:tabLst>
                <a:tab pos="469265" algn="l"/>
                <a:tab pos="469900" algn="l"/>
              </a:tabLst>
            </a:pPr>
            <a:r>
              <a:rPr sz="3600" spc="-5" dirty="0">
                <a:latin typeface="Arial"/>
                <a:cs typeface="Arial"/>
              </a:rPr>
              <a:t>RFID and sensor networks</a:t>
            </a:r>
            <a:r>
              <a:rPr sz="3600" spc="-25" dirty="0">
                <a:latin typeface="Arial"/>
                <a:cs typeface="Arial"/>
              </a:rPr>
              <a:t> </a:t>
            </a:r>
            <a:r>
              <a:rPr sz="3600" dirty="0">
                <a:solidFill>
                  <a:srgbClr val="0000FF"/>
                </a:solidFill>
                <a:latin typeface="Arial"/>
                <a:cs typeface="Arial"/>
              </a:rPr>
              <a:t>»</a:t>
            </a:r>
            <a:endParaRPr sz="3600" dirty="0">
              <a:latin typeface="Arial"/>
              <a:cs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A336B-3B5C-4736-AB52-1F76CE73819D}"/>
              </a:ext>
            </a:extLst>
          </p:cNvPr>
          <p:cNvSpPr>
            <a:spLocks noGrp="1"/>
          </p:cNvSpPr>
          <p:nvPr>
            <p:ph type="title"/>
          </p:nvPr>
        </p:nvSpPr>
        <p:spPr/>
        <p:txBody>
          <a:bodyPr/>
          <a:lstStyle/>
          <a:p>
            <a:r>
              <a:rPr lang="en-US" dirty="0"/>
              <a:t>Internet</a:t>
            </a:r>
            <a:endParaRPr lang="en-IN" dirty="0"/>
          </a:p>
        </p:txBody>
      </p:sp>
      <p:grpSp>
        <p:nvGrpSpPr>
          <p:cNvPr id="3" name="Group 2">
            <a:extLst>
              <a:ext uri="{FF2B5EF4-FFF2-40B4-BE49-F238E27FC236}">
                <a16:creationId xmlns:a16="http://schemas.microsoft.com/office/drawing/2014/main" id="{2C5CCC02-02DA-4FD5-A82C-B9B0BBFFAD44}"/>
              </a:ext>
            </a:extLst>
          </p:cNvPr>
          <p:cNvGrpSpPr>
            <a:grpSpLocks noGrp="1" noUngrp="1" noChangeAspect="1"/>
          </p:cNvGrpSpPr>
          <p:nvPr/>
        </p:nvGrpSpPr>
        <p:grpSpPr>
          <a:xfrm>
            <a:off x="1600200" y="1752600"/>
            <a:ext cx="7345206" cy="5486400"/>
            <a:chOff x="685800" y="823913"/>
            <a:chExt cx="7772400" cy="5805487"/>
          </a:xfrm>
        </p:grpSpPr>
        <p:pic>
          <p:nvPicPr>
            <p:cNvPr id="4" name="Picture 3" descr="01_Page_21.tif">
              <a:extLst>
                <a:ext uri="{FF2B5EF4-FFF2-40B4-BE49-F238E27FC236}">
                  <a16:creationId xmlns:a16="http://schemas.microsoft.com/office/drawing/2014/main" id="{982C0519-CA74-4DCA-842D-F90FBC6BFF53}"/>
                </a:ext>
              </a:extLst>
            </p:cNvPr>
            <p:cNvPicPr>
              <a:picLocks noRot="1" noChangeAspect="1" noMove="1" noResize="1"/>
            </p:cNvPicPr>
            <p:nvPr isPhoto="1"/>
          </p:nvPicPr>
          <p:blipFill>
            <a:blip r:embed="rId2" cstate="print">
              <a:lum/>
            </a:blip>
            <a:stretch>
              <a:fillRect/>
            </a:stretch>
          </p:blipFill>
          <p:spPr>
            <a:xfrm>
              <a:off x="685800" y="823913"/>
              <a:ext cx="7772400" cy="5210175"/>
            </a:xfrm>
            <a:prstGeom prst="rect">
              <a:avLst/>
            </a:prstGeom>
            <a:noFill/>
            <a:ln>
              <a:noFill/>
            </a:ln>
          </p:spPr>
        </p:pic>
        <p:sp>
          <p:nvSpPr>
            <p:cNvPr id="5" name="Rectangle 4">
              <a:extLst>
                <a:ext uri="{FF2B5EF4-FFF2-40B4-BE49-F238E27FC236}">
                  <a16:creationId xmlns:a16="http://schemas.microsoft.com/office/drawing/2014/main" id="{17826BAC-D94A-49B8-8B40-A344E694B2D5}"/>
                </a:ext>
              </a:extLst>
            </p:cNvPr>
            <p:cNvSpPr/>
            <p:nvPr/>
          </p:nvSpPr>
          <p:spPr>
            <a:xfrm>
              <a:off x="685800" y="6286500"/>
              <a:ext cx="7772400" cy="342900"/>
            </a:xfrm>
            <a:prstGeom prst="rect">
              <a:avLst/>
            </a:prstGeom>
            <a:noFill/>
            <a:ln>
              <a:noFill/>
            </a:ln>
          </p:spPr>
          <p:txBody>
            <a:bodyPr anchor="ctr">
              <a:noAutofit/>
            </a:bodyPr>
            <a:lstStyle/>
            <a:p>
              <a:r>
                <a:rPr lang="en-US" sz="2000" dirty="0"/>
                <a:t>(a) Structure of the telephone system. (b) </a:t>
              </a:r>
              <a:r>
                <a:rPr lang="en-US" sz="2000" dirty="0" err="1"/>
                <a:t>Baran's</a:t>
              </a:r>
              <a:r>
                <a:rPr lang="en-US" sz="2000" dirty="0"/>
                <a:t> proposed distributed switching system.</a:t>
              </a:r>
            </a:p>
          </p:txBody>
        </p:sp>
      </p:grpSp>
    </p:spTree>
    <p:extLst>
      <p:ext uri="{BB962C8B-B14F-4D97-AF65-F5344CB8AC3E}">
        <p14:creationId xmlns:p14="http://schemas.microsoft.com/office/powerpoint/2010/main" val="12942256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E4457-3C34-4000-9C2B-4005FA6BD9BD}"/>
              </a:ext>
            </a:extLst>
          </p:cNvPr>
          <p:cNvSpPr>
            <a:spLocks noGrp="1"/>
          </p:cNvSpPr>
          <p:nvPr>
            <p:ph type="title"/>
          </p:nvPr>
        </p:nvSpPr>
        <p:spPr/>
        <p:txBody>
          <a:bodyPr/>
          <a:lstStyle/>
          <a:p>
            <a:r>
              <a:rPr lang="en-US" dirty="0"/>
              <a:t>Internet</a:t>
            </a:r>
            <a:endParaRPr lang="en-IN" dirty="0"/>
          </a:p>
        </p:txBody>
      </p:sp>
      <p:grpSp>
        <p:nvGrpSpPr>
          <p:cNvPr id="3" name="Group 2">
            <a:extLst>
              <a:ext uri="{FF2B5EF4-FFF2-40B4-BE49-F238E27FC236}">
                <a16:creationId xmlns:a16="http://schemas.microsoft.com/office/drawing/2014/main" id="{849580A1-121F-4B47-B871-0E1457D54FB0}"/>
              </a:ext>
            </a:extLst>
          </p:cNvPr>
          <p:cNvGrpSpPr>
            <a:grpSpLocks noGrp="1" noUngrp="1" noChangeAspect="1"/>
          </p:cNvGrpSpPr>
          <p:nvPr/>
        </p:nvGrpSpPr>
        <p:grpSpPr>
          <a:xfrm>
            <a:off x="1142999" y="1752600"/>
            <a:ext cx="7772400" cy="3667125"/>
            <a:chOff x="685800" y="1785938"/>
            <a:chExt cx="7772400" cy="3667125"/>
          </a:xfrm>
        </p:grpSpPr>
        <p:pic>
          <p:nvPicPr>
            <p:cNvPr id="4" name="Picture 3" descr="01_Page_22.tif">
              <a:extLst>
                <a:ext uri="{FF2B5EF4-FFF2-40B4-BE49-F238E27FC236}">
                  <a16:creationId xmlns:a16="http://schemas.microsoft.com/office/drawing/2014/main" id="{223D2E5C-215B-426B-9F3C-B51178C920F6}"/>
                </a:ext>
              </a:extLst>
            </p:cNvPr>
            <p:cNvPicPr>
              <a:picLocks noRot="1" noChangeAspect="1" noMove="1" noResize="1"/>
            </p:cNvPicPr>
            <p:nvPr isPhoto="1"/>
          </p:nvPicPr>
          <p:blipFill>
            <a:blip r:embed="rId2" cstate="print">
              <a:lum/>
            </a:blip>
            <a:stretch>
              <a:fillRect/>
            </a:stretch>
          </p:blipFill>
          <p:spPr>
            <a:xfrm>
              <a:off x="685800" y="1785938"/>
              <a:ext cx="7772400" cy="3286125"/>
            </a:xfrm>
            <a:prstGeom prst="rect">
              <a:avLst/>
            </a:prstGeom>
            <a:noFill/>
            <a:ln>
              <a:noFill/>
            </a:ln>
          </p:spPr>
        </p:pic>
        <p:sp>
          <p:nvSpPr>
            <p:cNvPr id="5" name="Rectangle 4">
              <a:extLst>
                <a:ext uri="{FF2B5EF4-FFF2-40B4-BE49-F238E27FC236}">
                  <a16:creationId xmlns:a16="http://schemas.microsoft.com/office/drawing/2014/main" id="{5F0104F0-0240-4A48-A021-D6261C2B88FA}"/>
                </a:ext>
              </a:extLst>
            </p:cNvPr>
            <p:cNvSpPr/>
            <p:nvPr/>
          </p:nvSpPr>
          <p:spPr>
            <a:xfrm>
              <a:off x="685800" y="5110163"/>
              <a:ext cx="7772400" cy="342900"/>
            </a:xfrm>
            <a:prstGeom prst="rect">
              <a:avLst/>
            </a:prstGeom>
            <a:noFill/>
            <a:ln>
              <a:noFill/>
            </a:ln>
          </p:spPr>
          <p:txBody>
            <a:bodyPr anchor="ctr">
              <a:noAutofit/>
            </a:bodyPr>
            <a:lstStyle/>
            <a:p>
              <a:pPr algn="ctr"/>
              <a:r>
                <a:rPr lang="en-US" sz="2000" dirty="0"/>
                <a:t>The original ARPANET design.</a:t>
              </a:r>
            </a:p>
          </p:txBody>
        </p:sp>
      </p:grpSp>
      <p:sp>
        <p:nvSpPr>
          <p:cNvPr id="6" name="TextBox 5">
            <a:extLst>
              <a:ext uri="{FF2B5EF4-FFF2-40B4-BE49-F238E27FC236}">
                <a16:creationId xmlns:a16="http://schemas.microsoft.com/office/drawing/2014/main" id="{AF67586F-4E2E-4B47-B5FD-A770C2D73B83}"/>
              </a:ext>
            </a:extLst>
          </p:cNvPr>
          <p:cNvSpPr txBox="1"/>
          <p:nvPr/>
        </p:nvSpPr>
        <p:spPr>
          <a:xfrm>
            <a:off x="1599542" y="6670532"/>
            <a:ext cx="5551263" cy="646331"/>
          </a:xfrm>
          <a:prstGeom prst="rect">
            <a:avLst/>
          </a:prstGeom>
          <a:noFill/>
        </p:spPr>
        <p:txBody>
          <a:bodyPr wrap="none" rtlCol="0">
            <a:spAutoFit/>
          </a:bodyPr>
          <a:lstStyle/>
          <a:p>
            <a:r>
              <a:rPr lang="en-US" dirty="0"/>
              <a:t>ARPANET: Advanced Research Projects Agency Network</a:t>
            </a:r>
          </a:p>
          <a:p>
            <a:r>
              <a:rPr lang="en-US" dirty="0"/>
              <a:t>IMP: Interface message processors</a:t>
            </a:r>
            <a:endParaRPr lang="en-IN" dirty="0"/>
          </a:p>
        </p:txBody>
      </p:sp>
    </p:spTree>
    <p:extLst>
      <p:ext uri="{BB962C8B-B14F-4D97-AF65-F5344CB8AC3E}">
        <p14:creationId xmlns:p14="http://schemas.microsoft.com/office/powerpoint/2010/main" val="26814812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97884" y="227648"/>
            <a:ext cx="2262632" cy="574040"/>
          </a:xfrm>
          <a:prstGeom prst="rect">
            <a:avLst/>
          </a:prstGeom>
        </p:spPr>
        <p:txBody>
          <a:bodyPr vert="horz" wrap="square" lIns="0" tIns="12700" rIns="0" bIns="0" rtlCol="0">
            <a:spAutoFit/>
          </a:bodyPr>
          <a:lstStyle/>
          <a:p>
            <a:pPr marL="13335">
              <a:lnSpc>
                <a:spcPct val="100000"/>
              </a:lnSpc>
              <a:spcBef>
                <a:spcPts val="100"/>
              </a:spcBef>
            </a:pPr>
            <a:r>
              <a:rPr dirty="0"/>
              <a:t>Internet</a:t>
            </a:r>
            <a:r>
              <a:rPr spc="-110" dirty="0"/>
              <a:t> </a:t>
            </a:r>
            <a:endParaRPr dirty="0"/>
          </a:p>
        </p:txBody>
      </p:sp>
      <p:sp>
        <p:nvSpPr>
          <p:cNvPr id="3" name="object 3"/>
          <p:cNvSpPr txBox="1"/>
          <p:nvPr/>
        </p:nvSpPr>
        <p:spPr>
          <a:xfrm>
            <a:off x="457200" y="1206725"/>
            <a:ext cx="9144000" cy="2267287"/>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sz="2400" spc="-5" dirty="0">
                <a:latin typeface="Arial"/>
                <a:cs typeface="Arial"/>
              </a:rPr>
              <a:t>Before </a:t>
            </a:r>
            <a:r>
              <a:rPr sz="2400" dirty="0">
                <a:latin typeface="Arial"/>
                <a:cs typeface="Arial"/>
              </a:rPr>
              <a:t>the Internet </a:t>
            </a:r>
            <a:r>
              <a:rPr sz="2400" spc="-5" dirty="0">
                <a:latin typeface="Arial"/>
                <a:cs typeface="Arial"/>
              </a:rPr>
              <a:t>was </a:t>
            </a:r>
            <a:r>
              <a:rPr sz="2400" dirty="0">
                <a:latin typeface="Arial"/>
                <a:cs typeface="Arial"/>
              </a:rPr>
              <a:t>the </a:t>
            </a:r>
            <a:r>
              <a:rPr sz="2400" spc="-5" dirty="0">
                <a:latin typeface="Arial"/>
                <a:cs typeface="Arial"/>
              </a:rPr>
              <a:t>ARPANET, </a:t>
            </a:r>
            <a:r>
              <a:rPr sz="2400" dirty="0">
                <a:latin typeface="Arial"/>
                <a:cs typeface="Arial"/>
              </a:rPr>
              <a:t>a </a:t>
            </a:r>
            <a:r>
              <a:rPr sz="2400" spc="-5" dirty="0">
                <a:latin typeface="Arial"/>
                <a:cs typeface="Arial"/>
              </a:rPr>
              <a:t>decentralized,  packet-switched network based on Baran’s</a:t>
            </a:r>
            <a:r>
              <a:rPr sz="2400" spc="65" dirty="0">
                <a:latin typeface="Arial"/>
                <a:cs typeface="Arial"/>
              </a:rPr>
              <a:t> </a:t>
            </a:r>
            <a:r>
              <a:rPr sz="2400" spc="-5" dirty="0">
                <a:latin typeface="Arial"/>
                <a:cs typeface="Arial"/>
              </a:rPr>
              <a:t>ideas.</a:t>
            </a:r>
            <a:endParaRPr lang="en-US" sz="2400" spc="-5" dirty="0">
              <a:latin typeface="Arial"/>
              <a:cs typeface="Arial"/>
            </a:endParaRPr>
          </a:p>
          <a:p>
            <a:pPr marL="355600" marR="5080" indent="-342900">
              <a:lnSpc>
                <a:spcPct val="100000"/>
              </a:lnSpc>
              <a:spcBef>
                <a:spcPts val="100"/>
              </a:spcBef>
              <a:buFont typeface="Arial" panose="020B0604020202020204" pitchFamily="34" charset="0"/>
              <a:buChar char="•"/>
            </a:pPr>
            <a:endParaRPr lang="en-US" sz="2400" spc="-5" dirty="0">
              <a:latin typeface="Arial"/>
              <a:cs typeface="Arial"/>
            </a:endParaRPr>
          </a:p>
          <a:p>
            <a:pPr marL="355600" marR="5080" indent="-342900">
              <a:lnSpc>
                <a:spcPct val="100000"/>
              </a:lnSpc>
              <a:spcBef>
                <a:spcPts val="100"/>
              </a:spcBef>
              <a:buFont typeface="Arial" panose="020B0604020202020204" pitchFamily="34" charset="0"/>
              <a:buChar char="•"/>
            </a:pPr>
            <a:r>
              <a:rPr lang="en-IN" sz="2400" spc="-5" dirty="0">
                <a:latin typeface="Arial"/>
                <a:cs typeface="Arial"/>
              </a:rPr>
              <a:t>DNS evolved (Domain name system)</a:t>
            </a:r>
          </a:p>
          <a:p>
            <a:pPr marL="812800" marR="5080" lvl="1" indent="-342900">
              <a:spcBef>
                <a:spcPts val="100"/>
              </a:spcBef>
              <a:buFont typeface="Arial" panose="020B0604020202020204" pitchFamily="34" charset="0"/>
              <a:buChar char="•"/>
            </a:pPr>
            <a:r>
              <a:rPr lang="en-IN" sz="2400" spc="-5" dirty="0">
                <a:latin typeface="Arial"/>
                <a:cs typeface="Arial"/>
              </a:rPr>
              <a:t>A generalized distributed database system for storing </a:t>
            </a:r>
            <a:r>
              <a:rPr lang="en-IN" sz="2400" spc="-5" dirty="0" err="1">
                <a:latin typeface="Arial"/>
                <a:cs typeface="Arial"/>
              </a:rPr>
              <a:t>varitety</a:t>
            </a:r>
            <a:r>
              <a:rPr lang="en-IN" sz="2400" spc="-5" dirty="0">
                <a:latin typeface="Arial"/>
                <a:cs typeface="Arial"/>
              </a:rPr>
              <a:t> of information related to naming.</a:t>
            </a:r>
            <a:endParaRPr sz="2400" dirty="0">
              <a:latin typeface="Arial"/>
              <a:cs typeface="Arial"/>
            </a:endParaRPr>
          </a:p>
        </p:txBody>
      </p:sp>
      <p:grpSp>
        <p:nvGrpSpPr>
          <p:cNvPr id="4" name="object 4"/>
          <p:cNvGrpSpPr/>
          <p:nvPr/>
        </p:nvGrpSpPr>
        <p:grpSpPr>
          <a:xfrm>
            <a:off x="2971800" y="3678798"/>
            <a:ext cx="5077460" cy="3204845"/>
            <a:chOff x="2904744" y="2886455"/>
            <a:chExt cx="5077460" cy="3204845"/>
          </a:xfrm>
        </p:grpSpPr>
        <p:pic>
          <p:nvPicPr>
            <p:cNvPr id="5" name="object 5"/>
            <p:cNvPicPr/>
            <p:nvPr/>
          </p:nvPicPr>
          <p:blipFill>
            <a:blip r:embed="rId2" cstate="print"/>
            <a:stretch>
              <a:fillRect/>
            </a:stretch>
          </p:blipFill>
          <p:spPr>
            <a:xfrm>
              <a:off x="3250692" y="2886455"/>
              <a:ext cx="4731258" cy="1487424"/>
            </a:xfrm>
            <a:prstGeom prst="rect">
              <a:avLst/>
            </a:prstGeom>
          </p:spPr>
        </p:pic>
        <p:sp>
          <p:nvSpPr>
            <p:cNvPr id="6" name="object 6"/>
            <p:cNvSpPr/>
            <p:nvPr/>
          </p:nvSpPr>
          <p:spPr>
            <a:xfrm>
              <a:off x="2904744" y="3799331"/>
              <a:ext cx="530860" cy="245745"/>
            </a:xfrm>
            <a:custGeom>
              <a:avLst/>
              <a:gdLst/>
              <a:ahLst/>
              <a:cxnLst/>
              <a:rect l="l" t="t" r="r" b="b"/>
              <a:pathLst>
                <a:path w="530860" h="245745">
                  <a:moveTo>
                    <a:pt x="401097" y="54002"/>
                  </a:moveTo>
                  <a:lnTo>
                    <a:pt x="397002" y="52577"/>
                  </a:lnTo>
                  <a:lnTo>
                    <a:pt x="357254" y="42050"/>
                  </a:lnTo>
                  <a:lnTo>
                    <a:pt x="314946" y="41333"/>
                  </a:lnTo>
                  <a:lnTo>
                    <a:pt x="271085" y="49028"/>
                  </a:lnTo>
                  <a:lnTo>
                    <a:pt x="226680" y="63737"/>
                  </a:lnTo>
                  <a:lnTo>
                    <a:pt x="182741" y="84062"/>
                  </a:lnTo>
                  <a:lnTo>
                    <a:pt x="140276" y="108605"/>
                  </a:lnTo>
                  <a:lnTo>
                    <a:pt x="100294" y="135966"/>
                  </a:lnTo>
                  <a:lnTo>
                    <a:pt x="63804" y="164748"/>
                  </a:lnTo>
                  <a:lnTo>
                    <a:pt x="31814" y="193552"/>
                  </a:lnTo>
                  <a:lnTo>
                    <a:pt x="5333" y="220979"/>
                  </a:lnTo>
                  <a:lnTo>
                    <a:pt x="0" y="227075"/>
                  </a:lnTo>
                  <a:lnTo>
                    <a:pt x="22098" y="245363"/>
                  </a:lnTo>
                  <a:lnTo>
                    <a:pt x="27432" y="239267"/>
                  </a:lnTo>
                  <a:lnTo>
                    <a:pt x="54223" y="211656"/>
                  </a:lnTo>
                  <a:lnTo>
                    <a:pt x="87682" y="182062"/>
                  </a:lnTo>
                  <a:lnTo>
                    <a:pt x="126379" y="152399"/>
                  </a:lnTo>
                  <a:lnTo>
                    <a:pt x="168887" y="124579"/>
                  </a:lnTo>
                  <a:lnTo>
                    <a:pt x="213778" y="100511"/>
                  </a:lnTo>
                  <a:lnTo>
                    <a:pt x="259624" y="82109"/>
                  </a:lnTo>
                  <a:lnTo>
                    <a:pt x="304999" y="71284"/>
                  </a:lnTo>
                  <a:lnTo>
                    <a:pt x="348473" y="69947"/>
                  </a:lnTo>
                  <a:lnTo>
                    <a:pt x="388620" y="80009"/>
                  </a:lnTo>
                  <a:lnTo>
                    <a:pt x="391363" y="80924"/>
                  </a:lnTo>
                  <a:lnTo>
                    <a:pt x="401097" y="54002"/>
                  </a:lnTo>
                  <a:close/>
                </a:path>
                <a:path w="530860" h="245745">
                  <a:moveTo>
                    <a:pt x="414528" y="129745"/>
                  </a:moveTo>
                  <a:lnTo>
                    <a:pt x="414528" y="58673"/>
                  </a:lnTo>
                  <a:lnTo>
                    <a:pt x="404622" y="85343"/>
                  </a:lnTo>
                  <a:lnTo>
                    <a:pt x="391363" y="80924"/>
                  </a:lnTo>
                  <a:lnTo>
                    <a:pt x="371856" y="134873"/>
                  </a:lnTo>
                  <a:lnTo>
                    <a:pt x="414528" y="129745"/>
                  </a:lnTo>
                  <a:close/>
                </a:path>
                <a:path w="530860" h="245745">
                  <a:moveTo>
                    <a:pt x="414528" y="58673"/>
                  </a:moveTo>
                  <a:lnTo>
                    <a:pt x="401097" y="54002"/>
                  </a:lnTo>
                  <a:lnTo>
                    <a:pt x="391363" y="80924"/>
                  </a:lnTo>
                  <a:lnTo>
                    <a:pt x="404622" y="85343"/>
                  </a:lnTo>
                  <a:lnTo>
                    <a:pt x="414528" y="58673"/>
                  </a:lnTo>
                  <a:close/>
                </a:path>
                <a:path w="530860" h="245745">
                  <a:moveTo>
                    <a:pt x="530352" y="115823"/>
                  </a:moveTo>
                  <a:lnTo>
                    <a:pt x="420623" y="0"/>
                  </a:lnTo>
                  <a:lnTo>
                    <a:pt x="401097" y="54002"/>
                  </a:lnTo>
                  <a:lnTo>
                    <a:pt x="414528" y="58673"/>
                  </a:lnTo>
                  <a:lnTo>
                    <a:pt x="414528" y="129745"/>
                  </a:lnTo>
                  <a:lnTo>
                    <a:pt x="530352" y="115823"/>
                  </a:lnTo>
                  <a:close/>
                </a:path>
              </a:pathLst>
            </a:custGeom>
            <a:solidFill>
              <a:srgbClr val="FF2BD8"/>
            </a:solidFill>
          </p:spPr>
          <p:txBody>
            <a:bodyPr wrap="square" lIns="0" tIns="0" rIns="0" bIns="0" rtlCol="0"/>
            <a:lstStyle/>
            <a:p>
              <a:endParaRPr/>
            </a:p>
          </p:txBody>
        </p:sp>
        <p:pic>
          <p:nvPicPr>
            <p:cNvPr id="7" name="object 7"/>
            <p:cNvPicPr/>
            <p:nvPr/>
          </p:nvPicPr>
          <p:blipFill>
            <a:blip r:embed="rId3" cstate="print"/>
            <a:stretch>
              <a:fillRect/>
            </a:stretch>
          </p:blipFill>
          <p:spPr>
            <a:xfrm>
              <a:off x="3454735" y="4373880"/>
              <a:ext cx="4170138" cy="979170"/>
            </a:xfrm>
            <a:prstGeom prst="rect">
              <a:avLst/>
            </a:prstGeom>
          </p:spPr>
        </p:pic>
        <p:sp>
          <p:nvSpPr>
            <p:cNvPr id="8" name="object 8"/>
            <p:cNvSpPr/>
            <p:nvPr/>
          </p:nvSpPr>
          <p:spPr>
            <a:xfrm>
              <a:off x="3404269" y="5333238"/>
              <a:ext cx="26034" cy="20320"/>
            </a:xfrm>
            <a:custGeom>
              <a:avLst/>
              <a:gdLst/>
              <a:ahLst/>
              <a:cxnLst/>
              <a:rect l="l" t="t" r="r" b="b"/>
              <a:pathLst>
                <a:path w="26035" h="20320">
                  <a:moveTo>
                    <a:pt x="25973" y="19811"/>
                  </a:moveTo>
                  <a:lnTo>
                    <a:pt x="7204" y="0"/>
                  </a:lnTo>
                  <a:lnTo>
                    <a:pt x="0" y="19811"/>
                  </a:lnTo>
                  <a:lnTo>
                    <a:pt x="25973" y="19811"/>
                  </a:lnTo>
                  <a:close/>
                </a:path>
              </a:pathLst>
            </a:custGeom>
            <a:solidFill>
              <a:srgbClr val="FF2BD8"/>
            </a:solidFill>
          </p:spPr>
          <p:txBody>
            <a:bodyPr wrap="square" lIns="0" tIns="0" rIns="0" bIns="0" rtlCol="0"/>
            <a:lstStyle/>
            <a:p>
              <a:endParaRPr/>
            </a:p>
          </p:txBody>
        </p:sp>
        <p:pic>
          <p:nvPicPr>
            <p:cNvPr id="9" name="object 9"/>
            <p:cNvPicPr/>
            <p:nvPr/>
          </p:nvPicPr>
          <p:blipFill>
            <a:blip r:embed="rId4" cstate="print"/>
            <a:stretch>
              <a:fillRect/>
            </a:stretch>
          </p:blipFill>
          <p:spPr>
            <a:xfrm>
              <a:off x="3314455" y="5353050"/>
              <a:ext cx="4450698" cy="738116"/>
            </a:xfrm>
            <a:prstGeom prst="rect">
              <a:avLst/>
            </a:prstGeom>
          </p:spPr>
        </p:pic>
        <p:sp>
          <p:nvSpPr>
            <p:cNvPr id="10" name="object 10"/>
            <p:cNvSpPr/>
            <p:nvPr/>
          </p:nvSpPr>
          <p:spPr>
            <a:xfrm>
              <a:off x="2990088" y="5353050"/>
              <a:ext cx="531495" cy="226060"/>
            </a:xfrm>
            <a:custGeom>
              <a:avLst/>
              <a:gdLst/>
              <a:ahLst/>
              <a:cxnLst/>
              <a:rect l="l" t="t" r="r" b="b"/>
              <a:pathLst>
                <a:path w="531495" h="226060">
                  <a:moveTo>
                    <a:pt x="401878" y="33832"/>
                  </a:moveTo>
                  <a:lnTo>
                    <a:pt x="397002" y="32004"/>
                  </a:lnTo>
                  <a:lnTo>
                    <a:pt x="383286" y="28194"/>
                  </a:lnTo>
                  <a:lnTo>
                    <a:pt x="342839" y="20877"/>
                  </a:lnTo>
                  <a:lnTo>
                    <a:pt x="301842" y="22231"/>
                  </a:lnTo>
                  <a:lnTo>
                    <a:pt x="261561" y="30948"/>
                  </a:lnTo>
                  <a:lnTo>
                    <a:pt x="213360" y="49530"/>
                  </a:lnTo>
                  <a:lnTo>
                    <a:pt x="162297" y="76367"/>
                  </a:lnTo>
                  <a:lnTo>
                    <a:pt x="121287" y="101770"/>
                  </a:lnTo>
                  <a:lnTo>
                    <a:pt x="81654" y="130063"/>
                  </a:lnTo>
                  <a:lnTo>
                    <a:pt x="44625" y="160993"/>
                  </a:lnTo>
                  <a:lnTo>
                    <a:pt x="11429" y="194310"/>
                  </a:lnTo>
                  <a:lnTo>
                    <a:pt x="0" y="207264"/>
                  </a:lnTo>
                  <a:lnTo>
                    <a:pt x="22860" y="225552"/>
                  </a:lnTo>
                  <a:lnTo>
                    <a:pt x="27432" y="218694"/>
                  </a:lnTo>
                  <a:lnTo>
                    <a:pt x="54912" y="190993"/>
                  </a:lnTo>
                  <a:lnTo>
                    <a:pt x="88647" y="161422"/>
                  </a:lnTo>
                  <a:lnTo>
                    <a:pt x="127321" y="131854"/>
                  </a:lnTo>
                  <a:lnTo>
                    <a:pt x="169618" y="104163"/>
                  </a:lnTo>
                  <a:lnTo>
                    <a:pt x="214222" y="80222"/>
                  </a:lnTo>
                  <a:lnTo>
                    <a:pt x="259816" y="61905"/>
                  </a:lnTo>
                  <a:lnTo>
                    <a:pt x="305085" y="51086"/>
                  </a:lnTo>
                  <a:lnTo>
                    <a:pt x="348712" y="49638"/>
                  </a:lnTo>
                  <a:lnTo>
                    <a:pt x="389382" y="59436"/>
                  </a:lnTo>
                  <a:lnTo>
                    <a:pt x="392180" y="60502"/>
                  </a:lnTo>
                  <a:lnTo>
                    <a:pt x="401878" y="33832"/>
                  </a:lnTo>
                  <a:close/>
                </a:path>
                <a:path w="531495" h="226060">
                  <a:moveTo>
                    <a:pt x="415290" y="109376"/>
                  </a:moveTo>
                  <a:lnTo>
                    <a:pt x="415290" y="38862"/>
                  </a:lnTo>
                  <a:lnTo>
                    <a:pt x="405384" y="65532"/>
                  </a:lnTo>
                  <a:lnTo>
                    <a:pt x="392180" y="60502"/>
                  </a:lnTo>
                  <a:lnTo>
                    <a:pt x="372618" y="114300"/>
                  </a:lnTo>
                  <a:lnTo>
                    <a:pt x="415290" y="109376"/>
                  </a:lnTo>
                  <a:close/>
                </a:path>
                <a:path w="531495" h="226060">
                  <a:moveTo>
                    <a:pt x="415290" y="38862"/>
                  </a:moveTo>
                  <a:lnTo>
                    <a:pt x="401878" y="33832"/>
                  </a:lnTo>
                  <a:lnTo>
                    <a:pt x="392180" y="60502"/>
                  </a:lnTo>
                  <a:lnTo>
                    <a:pt x="405384" y="65532"/>
                  </a:lnTo>
                  <a:lnTo>
                    <a:pt x="415290" y="38862"/>
                  </a:lnTo>
                  <a:close/>
                </a:path>
                <a:path w="531495" h="226060">
                  <a:moveTo>
                    <a:pt x="531114" y="96012"/>
                  </a:moveTo>
                  <a:lnTo>
                    <a:pt x="440155" y="0"/>
                  </a:lnTo>
                  <a:lnTo>
                    <a:pt x="414181" y="0"/>
                  </a:lnTo>
                  <a:lnTo>
                    <a:pt x="401878" y="33832"/>
                  </a:lnTo>
                  <a:lnTo>
                    <a:pt x="415290" y="38862"/>
                  </a:lnTo>
                  <a:lnTo>
                    <a:pt x="415290" y="109376"/>
                  </a:lnTo>
                  <a:lnTo>
                    <a:pt x="531114" y="96012"/>
                  </a:lnTo>
                  <a:close/>
                </a:path>
              </a:pathLst>
            </a:custGeom>
            <a:solidFill>
              <a:srgbClr val="FF2BD8"/>
            </a:solidFill>
          </p:spPr>
          <p:txBody>
            <a:bodyPr wrap="square" lIns="0" tIns="0" rIns="0" bIns="0" rtlCol="0"/>
            <a:lstStyle/>
            <a:p>
              <a:endParaRPr/>
            </a:p>
          </p:txBody>
        </p:sp>
      </p:grpSp>
      <p:sp>
        <p:nvSpPr>
          <p:cNvPr id="11" name="object 11"/>
          <p:cNvSpPr txBox="1"/>
          <p:nvPr/>
        </p:nvSpPr>
        <p:spPr>
          <a:xfrm>
            <a:off x="1743456" y="4793303"/>
            <a:ext cx="5640070" cy="2580640"/>
          </a:xfrm>
          <a:prstGeom prst="rect">
            <a:avLst/>
          </a:prstGeom>
        </p:spPr>
        <p:txBody>
          <a:bodyPr vert="horz" wrap="square" lIns="0" tIns="12700" rIns="0" bIns="0" rtlCol="0">
            <a:spAutoFit/>
          </a:bodyPr>
          <a:lstStyle/>
          <a:p>
            <a:pPr marL="12700" marR="3918585">
              <a:lnSpc>
                <a:spcPct val="100000"/>
              </a:lnSpc>
              <a:spcBef>
                <a:spcPts val="100"/>
              </a:spcBef>
            </a:pPr>
            <a:r>
              <a:rPr sz="1800" spc="-5" dirty="0">
                <a:latin typeface="Arial"/>
                <a:cs typeface="Arial"/>
              </a:rPr>
              <a:t>Nodes are</a:t>
            </a:r>
            <a:r>
              <a:rPr sz="1800" spc="-105" dirty="0">
                <a:latin typeface="Arial"/>
                <a:cs typeface="Arial"/>
              </a:rPr>
              <a:t> </a:t>
            </a:r>
            <a:r>
              <a:rPr sz="1800" dirty="0">
                <a:latin typeface="Arial"/>
                <a:cs typeface="Arial"/>
              </a:rPr>
              <a:t>IMPs,  </a:t>
            </a:r>
            <a:r>
              <a:rPr sz="1800" spc="-5" dirty="0">
                <a:latin typeface="Arial"/>
                <a:cs typeface="Arial"/>
              </a:rPr>
              <a:t>or early routers,  linked </a:t>
            </a:r>
            <a:r>
              <a:rPr sz="1800" dirty="0">
                <a:latin typeface="Arial"/>
                <a:cs typeface="Arial"/>
              </a:rPr>
              <a:t>to</a:t>
            </a:r>
            <a:r>
              <a:rPr sz="1800" spc="-50" dirty="0">
                <a:latin typeface="Arial"/>
                <a:cs typeface="Arial"/>
              </a:rPr>
              <a:t> </a:t>
            </a:r>
            <a:r>
              <a:rPr sz="1800" spc="-5" dirty="0">
                <a:latin typeface="Arial"/>
                <a:cs typeface="Arial"/>
              </a:rPr>
              <a:t>hosts</a:t>
            </a:r>
            <a:endParaRPr sz="1800" dirty="0">
              <a:latin typeface="Arial"/>
              <a:cs typeface="Arial"/>
            </a:endParaRPr>
          </a:p>
          <a:p>
            <a:pPr>
              <a:lnSpc>
                <a:spcPct val="100000"/>
              </a:lnSpc>
            </a:pPr>
            <a:endParaRPr sz="2000" dirty="0">
              <a:latin typeface="Arial"/>
              <a:cs typeface="Arial"/>
            </a:endParaRPr>
          </a:p>
          <a:p>
            <a:pPr>
              <a:lnSpc>
                <a:spcPct val="100000"/>
              </a:lnSpc>
              <a:spcBef>
                <a:spcPts val="15"/>
              </a:spcBef>
            </a:pPr>
            <a:endParaRPr sz="2200" dirty="0">
              <a:latin typeface="Arial"/>
              <a:cs typeface="Arial"/>
            </a:endParaRPr>
          </a:p>
          <a:p>
            <a:pPr marL="22225">
              <a:lnSpc>
                <a:spcPct val="100000"/>
              </a:lnSpc>
            </a:pPr>
            <a:r>
              <a:rPr sz="1800" spc="-5" dirty="0">
                <a:latin typeface="Arial"/>
                <a:cs typeface="Arial"/>
              </a:rPr>
              <a:t>56 </a:t>
            </a:r>
            <a:r>
              <a:rPr sz="1800" dirty="0">
                <a:latin typeface="Arial"/>
                <a:cs typeface="Arial"/>
              </a:rPr>
              <a:t>kbps</a:t>
            </a:r>
            <a:r>
              <a:rPr sz="1800" spc="-20" dirty="0">
                <a:latin typeface="Arial"/>
                <a:cs typeface="Arial"/>
              </a:rPr>
              <a:t> </a:t>
            </a:r>
            <a:r>
              <a:rPr sz="1800" spc="-5" dirty="0">
                <a:latin typeface="Arial"/>
                <a:cs typeface="Arial"/>
              </a:rPr>
              <a:t>links</a:t>
            </a:r>
            <a:endParaRPr sz="1800" dirty="0">
              <a:latin typeface="Arial"/>
              <a:cs typeface="Arial"/>
            </a:endParaRPr>
          </a:p>
          <a:p>
            <a:pPr>
              <a:lnSpc>
                <a:spcPct val="100000"/>
              </a:lnSpc>
            </a:pPr>
            <a:endParaRPr sz="2000" dirty="0">
              <a:latin typeface="Arial"/>
              <a:cs typeface="Arial"/>
            </a:endParaRPr>
          </a:p>
          <a:p>
            <a:pPr>
              <a:lnSpc>
                <a:spcPct val="100000"/>
              </a:lnSpc>
              <a:spcBef>
                <a:spcPts val="45"/>
              </a:spcBef>
            </a:pPr>
            <a:endParaRPr sz="1850" dirty="0">
              <a:latin typeface="Arial"/>
              <a:cs typeface="Arial"/>
            </a:endParaRPr>
          </a:p>
          <a:p>
            <a:pPr marL="2232025">
              <a:lnSpc>
                <a:spcPct val="100000"/>
              </a:lnSpc>
            </a:pPr>
            <a:r>
              <a:rPr sz="1800" spc="-25" dirty="0">
                <a:latin typeface="Arial"/>
                <a:cs typeface="Arial"/>
              </a:rPr>
              <a:t>ARPANET </a:t>
            </a:r>
            <a:r>
              <a:rPr sz="1800" dirty="0">
                <a:latin typeface="Arial"/>
                <a:cs typeface="Arial"/>
              </a:rPr>
              <a:t>topology </a:t>
            </a:r>
            <a:r>
              <a:rPr sz="1800" spc="-5" dirty="0">
                <a:latin typeface="Arial"/>
                <a:cs typeface="Arial"/>
              </a:rPr>
              <a:t>in </a:t>
            </a:r>
            <a:r>
              <a:rPr sz="1800" dirty="0">
                <a:latin typeface="Arial"/>
                <a:cs typeface="Arial"/>
              </a:rPr>
              <a:t>Sept</a:t>
            </a:r>
            <a:r>
              <a:rPr sz="1800" spc="-100" dirty="0">
                <a:latin typeface="Arial"/>
                <a:cs typeface="Arial"/>
              </a:rPr>
              <a:t> </a:t>
            </a:r>
            <a:r>
              <a:rPr sz="1800" spc="-5" dirty="0">
                <a:latin typeface="Arial"/>
                <a:cs typeface="Arial"/>
              </a:rPr>
              <a:t>1972.</a:t>
            </a:r>
            <a:endParaRPr sz="1800" dirty="0">
              <a:latin typeface="Arial"/>
              <a:cs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3335">
              <a:lnSpc>
                <a:spcPct val="100000"/>
              </a:lnSpc>
              <a:spcBef>
                <a:spcPts val="100"/>
              </a:spcBef>
            </a:pPr>
            <a:r>
              <a:rPr dirty="0"/>
              <a:t>Internet</a:t>
            </a:r>
          </a:p>
        </p:txBody>
      </p:sp>
      <p:sp>
        <p:nvSpPr>
          <p:cNvPr id="3" name="object 3"/>
          <p:cNvSpPr txBox="1"/>
          <p:nvPr/>
        </p:nvSpPr>
        <p:spPr>
          <a:xfrm>
            <a:off x="1385215" y="1699768"/>
            <a:ext cx="7430134" cy="1120820"/>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sz="2400" spc="-5" dirty="0">
                <a:latin typeface="Arial"/>
                <a:cs typeface="Arial"/>
              </a:rPr>
              <a:t>The early Internet used NSFNET (1985-1995) as its  backbone; universities connected to get on the</a:t>
            </a:r>
            <a:r>
              <a:rPr sz="2400" dirty="0">
                <a:latin typeface="Arial"/>
                <a:cs typeface="Arial"/>
              </a:rPr>
              <a:t> </a:t>
            </a:r>
            <a:r>
              <a:rPr sz="2400" spc="-5" dirty="0">
                <a:latin typeface="Arial"/>
                <a:cs typeface="Arial"/>
              </a:rPr>
              <a:t>Internet</a:t>
            </a:r>
            <a:endParaRPr sz="2400" dirty="0">
              <a:latin typeface="Arial"/>
              <a:cs typeface="Arial"/>
            </a:endParaRPr>
          </a:p>
        </p:txBody>
      </p:sp>
      <p:grpSp>
        <p:nvGrpSpPr>
          <p:cNvPr id="4" name="object 4"/>
          <p:cNvGrpSpPr/>
          <p:nvPr/>
        </p:nvGrpSpPr>
        <p:grpSpPr>
          <a:xfrm>
            <a:off x="2146554" y="2990850"/>
            <a:ext cx="6166485" cy="2362200"/>
            <a:chOff x="2146554" y="2990850"/>
            <a:chExt cx="6166485" cy="2362200"/>
          </a:xfrm>
        </p:grpSpPr>
        <p:pic>
          <p:nvPicPr>
            <p:cNvPr id="5" name="object 5"/>
            <p:cNvPicPr/>
            <p:nvPr/>
          </p:nvPicPr>
          <p:blipFill>
            <a:blip r:embed="rId2" cstate="print"/>
            <a:stretch>
              <a:fillRect/>
            </a:stretch>
          </p:blipFill>
          <p:spPr>
            <a:xfrm>
              <a:off x="2146554" y="2990850"/>
              <a:ext cx="6166103" cy="2362200"/>
            </a:xfrm>
            <a:prstGeom prst="rect">
              <a:avLst/>
            </a:prstGeom>
          </p:spPr>
        </p:pic>
        <p:sp>
          <p:nvSpPr>
            <p:cNvPr id="6" name="object 6"/>
            <p:cNvSpPr/>
            <p:nvPr/>
          </p:nvSpPr>
          <p:spPr>
            <a:xfrm>
              <a:off x="2247138" y="4723638"/>
              <a:ext cx="531495" cy="245745"/>
            </a:xfrm>
            <a:custGeom>
              <a:avLst/>
              <a:gdLst/>
              <a:ahLst/>
              <a:cxnLst/>
              <a:rect l="l" t="t" r="r" b="b"/>
              <a:pathLst>
                <a:path w="531494" h="245745">
                  <a:moveTo>
                    <a:pt x="401878" y="53644"/>
                  </a:moveTo>
                  <a:lnTo>
                    <a:pt x="397002" y="51815"/>
                  </a:lnTo>
                  <a:lnTo>
                    <a:pt x="383286" y="48005"/>
                  </a:lnTo>
                  <a:lnTo>
                    <a:pt x="342839" y="40689"/>
                  </a:lnTo>
                  <a:lnTo>
                    <a:pt x="301842" y="42043"/>
                  </a:lnTo>
                  <a:lnTo>
                    <a:pt x="261561" y="50759"/>
                  </a:lnTo>
                  <a:lnTo>
                    <a:pt x="213360" y="69341"/>
                  </a:lnTo>
                  <a:lnTo>
                    <a:pt x="162297" y="96179"/>
                  </a:lnTo>
                  <a:lnTo>
                    <a:pt x="121287" y="121582"/>
                  </a:lnTo>
                  <a:lnTo>
                    <a:pt x="81654" y="149875"/>
                  </a:lnTo>
                  <a:lnTo>
                    <a:pt x="44625" y="180804"/>
                  </a:lnTo>
                  <a:lnTo>
                    <a:pt x="11429" y="214121"/>
                  </a:lnTo>
                  <a:lnTo>
                    <a:pt x="0" y="227075"/>
                  </a:lnTo>
                  <a:lnTo>
                    <a:pt x="22860" y="245363"/>
                  </a:lnTo>
                  <a:lnTo>
                    <a:pt x="27432" y="238505"/>
                  </a:lnTo>
                  <a:lnTo>
                    <a:pt x="54912" y="210805"/>
                  </a:lnTo>
                  <a:lnTo>
                    <a:pt x="88647" y="181234"/>
                  </a:lnTo>
                  <a:lnTo>
                    <a:pt x="127321" y="151666"/>
                  </a:lnTo>
                  <a:lnTo>
                    <a:pt x="169618" y="123974"/>
                  </a:lnTo>
                  <a:lnTo>
                    <a:pt x="214222" y="100034"/>
                  </a:lnTo>
                  <a:lnTo>
                    <a:pt x="259816" y="81717"/>
                  </a:lnTo>
                  <a:lnTo>
                    <a:pt x="305085" y="70898"/>
                  </a:lnTo>
                  <a:lnTo>
                    <a:pt x="348712" y="69450"/>
                  </a:lnTo>
                  <a:lnTo>
                    <a:pt x="389382" y="79247"/>
                  </a:lnTo>
                  <a:lnTo>
                    <a:pt x="392180" y="80314"/>
                  </a:lnTo>
                  <a:lnTo>
                    <a:pt x="401878" y="53644"/>
                  </a:lnTo>
                  <a:close/>
                </a:path>
                <a:path w="531494" h="245745">
                  <a:moveTo>
                    <a:pt x="415290" y="129188"/>
                  </a:moveTo>
                  <a:lnTo>
                    <a:pt x="415290" y="58673"/>
                  </a:lnTo>
                  <a:lnTo>
                    <a:pt x="405384" y="85343"/>
                  </a:lnTo>
                  <a:lnTo>
                    <a:pt x="392180" y="80314"/>
                  </a:lnTo>
                  <a:lnTo>
                    <a:pt x="372618" y="134111"/>
                  </a:lnTo>
                  <a:lnTo>
                    <a:pt x="415290" y="129188"/>
                  </a:lnTo>
                  <a:close/>
                </a:path>
                <a:path w="531494" h="245745">
                  <a:moveTo>
                    <a:pt x="415290" y="58673"/>
                  </a:moveTo>
                  <a:lnTo>
                    <a:pt x="401878" y="53644"/>
                  </a:lnTo>
                  <a:lnTo>
                    <a:pt x="392180" y="80314"/>
                  </a:lnTo>
                  <a:lnTo>
                    <a:pt x="405384" y="85343"/>
                  </a:lnTo>
                  <a:lnTo>
                    <a:pt x="415290" y="58673"/>
                  </a:lnTo>
                  <a:close/>
                </a:path>
                <a:path w="531494" h="245745">
                  <a:moveTo>
                    <a:pt x="531114" y="115823"/>
                  </a:moveTo>
                  <a:lnTo>
                    <a:pt x="421386" y="0"/>
                  </a:lnTo>
                  <a:lnTo>
                    <a:pt x="401878" y="53644"/>
                  </a:lnTo>
                  <a:lnTo>
                    <a:pt x="415290" y="58673"/>
                  </a:lnTo>
                  <a:lnTo>
                    <a:pt x="415290" y="129188"/>
                  </a:lnTo>
                  <a:lnTo>
                    <a:pt x="531114" y="115823"/>
                  </a:lnTo>
                  <a:close/>
                </a:path>
              </a:pathLst>
            </a:custGeom>
            <a:solidFill>
              <a:srgbClr val="FF2BD8"/>
            </a:solidFill>
          </p:spPr>
          <p:txBody>
            <a:bodyPr wrap="square" lIns="0" tIns="0" rIns="0" bIns="0" rtlCol="0"/>
            <a:lstStyle/>
            <a:p>
              <a:endParaRPr/>
            </a:p>
          </p:txBody>
        </p:sp>
      </p:grpSp>
      <p:sp>
        <p:nvSpPr>
          <p:cNvPr id="7" name="object 7"/>
          <p:cNvSpPr txBox="1"/>
          <p:nvPr/>
        </p:nvSpPr>
        <p:spPr>
          <a:xfrm>
            <a:off x="1364996" y="4785614"/>
            <a:ext cx="1116330" cy="574040"/>
          </a:xfrm>
          <a:prstGeom prst="rect">
            <a:avLst/>
          </a:prstGeom>
        </p:spPr>
        <p:txBody>
          <a:bodyPr vert="horz" wrap="square" lIns="0" tIns="12700" rIns="0" bIns="0" rtlCol="0">
            <a:spAutoFit/>
          </a:bodyPr>
          <a:lstStyle/>
          <a:p>
            <a:pPr marL="12700" marR="5080">
              <a:lnSpc>
                <a:spcPct val="100000"/>
              </a:lnSpc>
              <a:spcBef>
                <a:spcPts val="100"/>
              </a:spcBef>
            </a:pPr>
            <a:r>
              <a:rPr sz="1800" dirty="0">
                <a:latin typeface="Arial"/>
                <a:cs typeface="Arial"/>
              </a:rPr>
              <a:t>T1 </a:t>
            </a:r>
            <a:r>
              <a:rPr sz="1800" spc="-5" dirty="0">
                <a:latin typeface="Arial"/>
                <a:cs typeface="Arial"/>
              </a:rPr>
              <a:t>links  (1.5</a:t>
            </a:r>
            <a:r>
              <a:rPr sz="1800" spc="-100" dirty="0">
                <a:latin typeface="Arial"/>
                <a:cs typeface="Arial"/>
              </a:rPr>
              <a:t> </a:t>
            </a:r>
            <a:r>
              <a:rPr sz="1800" spc="-5" dirty="0">
                <a:latin typeface="Arial"/>
                <a:cs typeface="Arial"/>
              </a:rPr>
              <a:t>Mbps)</a:t>
            </a:r>
            <a:endParaRPr sz="1800">
              <a:latin typeface="Arial"/>
              <a:cs typeface="Arial"/>
            </a:endParaRPr>
          </a:p>
        </p:txBody>
      </p:sp>
      <p:pic>
        <p:nvPicPr>
          <p:cNvPr id="8" name="object 8"/>
          <p:cNvPicPr/>
          <p:nvPr/>
        </p:nvPicPr>
        <p:blipFill>
          <a:blip r:embed="rId3" cstate="print"/>
          <a:stretch>
            <a:fillRect/>
          </a:stretch>
        </p:blipFill>
        <p:spPr>
          <a:xfrm>
            <a:off x="4089299" y="5353050"/>
            <a:ext cx="3792576" cy="594428"/>
          </a:xfrm>
          <a:prstGeom prst="rect">
            <a:avLst/>
          </a:prstGeom>
        </p:spPr>
      </p:pic>
      <p:sp>
        <p:nvSpPr>
          <p:cNvPr id="9" name="object 9"/>
          <p:cNvSpPr txBox="1"/>
          <p:nvPr/>
        </p:nvSpPr>
        <p:spPr>
          <a:xfrm>
            <a:off x="3841496" y="6046722"/>
            <a:ext cx="267398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NSFNET topology in</a:t>
            </a:r>
            <a:r>
              <a:rPr sz="1800" spc="-100" dirty="0">
                <a:latin typeface="Arial"/>
                <a:cs typeface="Arial"/>
              </a:rPr>
              <a:t> </a:t>
            </a:r>
            <a:r>
              <a:rPr sz="1800" spc="-5" dirty="0">
                <a:latin typeface="Arial"/>
                <a:cs typeface="Arial"/>
              </a:rPr>
              <a:t>1988</a:t>
            </a:r>
            <a:endParaRPr sz="1800">
              <a:latin typeface="Arial"/>
              <a:cs typeface="Arial"/>
            </a:endParaRPr>
          </a:p>
        </p:txBody>
      </p:sp>
      <p:sp>
        <p:nvSpPr>
          <p:cNvPr id="11" name="TextBox 10">
            <a:extLst>
              <a:ext uri="{FF2B5EF4-FFF2-40B4-BE49-F238E27FC236}">
                <a16:creationId xmlns:a16="http://schemas.microsoft.com/office/drawing/2014/main" id="{5E649C05-F99A-4A74-BD2C-9851A853DDF9}"/>
              </a:ext>
            </a:extLst>
          </p:cNvPr>
          <p:cNvSpPr txBox="1"/>
          <p:nvPr/>
        </p:nvSpPr>
        <p:spPr>
          <a:xfrm>
            <a:off x="1574698" y="6969752"/>
            <a:ext cx="6045301" cy="461665"/>
          </a:xfrm>
          <a:prstGeom prst="rect">
            <a:avLst/>
          </a:prstGeom>
          <a:noFill/>
        </p:spPr>
        <p:txBody>
          <a:bodyPr wrap="square">
            <a:spAutoFit/>
          </a:bodyPr>
          <a:lstStyle/>
          <a:p>
            <a:r>
              <a:rPr lang="en-IN" sz="2400" dirty="0"/>
              <a:t>NSFNET: National Science Foundation Network</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3335">
              <a:lnSpc>
                <a:spcPct val="100000"/>
              </a:lnSpc>
              <a:spcBef>
                <a:spcPts val="100"/>
              </a:spcBef>
            </a:pPr>
            <a:r>
              <a:rPr dirty="0"/>
              <a:t>Internet</a:t>
            </a:r>
          </a:p>
        </p:txBody>
      </p:sp>
      <p:sp>
        <p:nvSpPr>
          <p:cNvPr id="3" name="object 3"/>
          <p:cNvSpPr/>
          <p:nvPr/>
        </p:nvSpPr>
        <p:spPr>
          <a:xfrm>
            <a:off x="457200" y="339394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50339" y="1730756"/>
            <a:ext cx="7529195" cy="4734560"/>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The modern Internet is more</a:t>
            </a:r>
            <a:r>
              <a:rPr sz="2400" spc="25" dirty="0">
                <a:latin typeface="Arial"/>
                <a:cs typeface="Arial"/>
              </a:rPr>
              <a:t> </a:t>
            </a:r>
            <a:r>
              <a:rPr sz="2400" spc="-5" dirty="0">
                <a:latin typeface="Arial"/>
                <a:cs typeface="Arial"/>
              </a:rPr>
              <a:t>complex:</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dirty="0">
                <a:latin typeface="Arial"/>
                <a:cs typeface="Arial"/>
              </a:rPr>
              <a:t>ISP </a:t>
            </a:r>
            <a:r>
              <a:rPr sz="2400" spc="-5" dirty="0">
                <a:latin typeface="Arial"/>
                <a:cs typeface="Arial"/>
              </a:rPr>
              <a:t>networks serve as the Internet backbone</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ISPs connect or peer to exchange traffic at</a:t>
            </a:r>
            <a:r>
              <a:rPr sz="2400" spc="10" dirty="0">
                <a:latin typeface="Arial"/>
                <a:cs typeface="Arial"/>
              </a:rPr>
              <a:t> </a:t>
            </a:r>
            <a:r>
              <a:rPr sz="2400" spc="-5" dirty="0">
                <a:latin typeface="Arial"/>
                <a:cs typeface="Arial"/>
              </a:rPr>
              <a:t>IXPs</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Within each network routers switch</a:t>
            </a:r>
            <a:r>
              <a:rPr sz="2400" spc="25" dirty="0">
                <a:latin typeface="Arial"/>
                <a:cs typeface="Arial"/>
              </a:rPr>
              <a:t> </a:t>
            </a:r>
            <a:r>
              <a:rPr sz="2400" spc="-5" dirty="0">
                <a:latin typeface="Arial"/>
                <a:cs typeface="Arial"/>
              </a:rPr>
              <a:t>packets</a:t>
            </a:r>
            <a:endParaRPr sz="2400">
              <a:latin typeface="Arial"/>
              <a:cs typeface="Arial"/>
            </a:endParaRPr>
          </a:p>
          <a:p>
            <a:pPr marL="469900" marR="1038225" indent="-457200">
              <a:lnSpc>
                <a:spcPct val="100000"/>
              </a:lnSpc>
              <a:spcBef>
                <a:spcPts val="600"/>
              </a:spcBef>
              <a:buClr>
                <a:srgbClr val="0000FF"/>
              </a:buClr>
              <a:buChar char="•"/>
              <a:tabLst>
                <a:tab pos="469265" algn="l"/>
                <a:tab pos="469900" algn="l"/>
              </a:tabLst>
            </a:pPr>
            <a:r>
              <a:rPr sz="2400" spc="-5" dirty="0">
                <a:latin typeface="Arial"/>
                <a:cs typeface="Arial"/>
              </a:rPr>
              <a:t>Between networks, traffic exchange is set by  business</a:t>
            </a:r>
            <a:r>
              <a:rPr sz="2400" spc="10" dirty="0">
                <a:latin typeface="Arial"/>
                <a:cs typeface="Arial"/>
              </a:rPr>
              <a:t> </a:t>
            </a:r>
            <a:r>
              <a:rPr sz="2400" spc="-5" dirty="0">
                <a:latin typeface="Arial"/>
                <a:cs typeface="Arial"/>
              </a:rPr>
              <a:t>agreements</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Customers connect at the edge by many</a:t>
            </a:r>
            <a:r>
              <a:rPr sz="2400" spc="30" dirty="0">
                <a:latin typeface="Arial"/>
                <a:cs typeface="Arial"/>
              </a:rPr>
              <a:t> </a:t>
            </a:r>
            <a:r>
              <a:rPr sz="2400" spc="-5" dirty="0">
                <a:latin typeface="Arial"/>
                <a:cs typeface="Arial"/>
              </a:rPr>
              <a:t>means</a:t>
            </a:r>
            <a:endParaRPr sz="2400">
              <a:latin typeface="Arial"/>
              <a:cs typeface="Arial"/>
            </a:endParaRPr>
          </a:p>
          <a:p>
            <a:pPr marL="469900">
              <a:lnSpc>
                <a:spcPct val="100000"/>
              </a:lnSpc>
              <a:spcBef>
                <a:spcPts val="489"/>
              </a:spcBef>
              <a:tabLst>
                <a:tab pos="812165" algn="l"/>
              </a:tabLst>
            </a:pPr>
            <a:r>
              <a:rPr sz="2000" spc="-5" dirty="0">
                <a:solidFill>
                  <a:srgbClr val="0000FF"/>
                </a:solidFill>
                <a:latin typeface="Arial"/>
                <a:cs typeface="Arial"/>
              </a:rPr>
              <a:t>−	</a:t>
            </a:r>
            <a:r>
              <a:rPr sz="2000" spc="-10" dirty="0">
                <a:latin typeface="Arial"/>
                <a:cs typeface="Arial"/>
              </a:rPr>
              <a:t>Cable, </a:t>
            </a:r>
            <a:r>
              <a:rPr sz="2000" spc="-5" dirty="0">
                <a:latin typeface="Arial"/>
                <a:cs typeface="Arial"/>
              </a:rPr>
              <a:t>DSL, Fiber-to-the-Home, </a:t>
            </a:r>
            <a:r>
              <a:rPr sz="2000" spc="-10" dirty="0">
                <a:latin typeface="Arial"/>
                <a:cs typeface="Arial"/>
              </a:rPr>
              <a:t>3G/4G wireless,</a:t>
            </a:r>
            <a:r>
              <a:rPr sz="2000" spc="45" dirty="0">
                <a:latin typeface="Arial"/>
                <a:cs typeface="Arial"/>
              </a:rPr>
              <a:t> </a:t>
            </a:r>
            <a:r>
              <a:rPr sz="2000" spc="-10" dirty="0">
                <a:latin typeface="Arial"/>
                <a:cs typeface="Arial"/>
              </a:rPr>
              <a:t>dialup</a:t>
            </a:r>
            <a:endParaRPr sz="2000">
              <a:latin typeface="Arial"/>
              <a:cs typeface="Arial"/>
            </a:endParaRPr>
          </a:p>
          <a:p>
            <a:pPr marL="469900" indent="-457200">
              <a:lnSpc>
                <a:spcPct val="100000"/>
              </a:lnSpc>
              <a:spcBef>
                <a:spcPts val="590"/>
              </a:spcBef>
              <a:buClr>
                <a:srgbClr val="0000FF"/>
              </a:buClr>
              <a:buChar char="•"/>
              <a:tabLst>
                <a:tab pos="469265" algn="l"/>
                <a:tab pos="469900" algn="l"/>
              </a:tabLst>
            </a:pPr>
            <a:r>
              <a:rPr sz="2400" spc="-5" dirty="0">
                <a:latin typeface="Arial"/>
                <a:cs typeface="Arial"/>
              </a:rPr>
              <a:t>Data centers concentrate many servers (“the</a:t>
            </a:r>
            <a:r>
              <a:rPr sz="2400" spc="-10" dirty="0">
                <a:latin typeface="Arial"/>
                <a:cs typeface="Arial"/>
              </a:rPr>
              <a:t> </a:t>
            </a:r>
            <a:r>
              <a:rPr sz="2400" spc="-5" dirty="0">
                <a:latin typeface="Arial"/>
                <a:cs typeface="Arial"/>
              </a:rPr>
              <a:t>cloud”)</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Most traffic is content from data centers (esp.</a:t>
            </a:r>
            <a:r>
              <a:rPr sz="2400" spc="-20" dirty="0">
                <a:latin typeface="Arial"/>
                <a:cs typeface="Arial"/>
              </a:rPr>
              <a:t> </a:t>
            </a:r>
            <a:r>
              <a:rPr sz="2400" spc="-5" dirty="0">
                <a:latin typeface="Arial"/>
                <a:cs typeface="Arial"/>
              </a:rPr>
              <a:t>video)</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The architecture continues to</a:t>
            </a:r>
            <a:r>
              <a:rPr sz="2400" spc="15" dirty="0">
                <a:latin typeface="Arial"/>
                <a:cs typeface="Arial"/>
              </a:rPr>
              <a:t> </a:t>
            </a:r>
            <a:r>
              <a:rPr sz="2400" spc="-5" dirty="0">
                <a:latin typeface="Arial"/>
                <a:cs typeface="Arial"/>
              </a:rPr>
              <a:t>evolve</a:t>
            </a:r>
            <a:endParaRPr sz="2400">
              <a:latin typeface="Arial"/>
              <a:cs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75D63-532C-4EB9-B605-5DA84544DB90}"/>
              </a:ext>
            </a:extLst>
          </p:cNvPr>
          <p:cNvSpPr>
            <a:spLocks noGrp="1"/>
          </p:cNvSpPr>
          <p:nvPr>
            <p:ph type="title"/>
          </p:nvPr>
        </p:nvSpPr>
        <p:spPr>
          <a:xfrm>
            <a:off x="570420" y="304800"/>
            <a:ext cx="8917560" cy="1557274"/>
          </a:xfrm>
        </p:spPr>
        <p:txBody>
          <a:bodyPr/>
          <a:lstStyle/>
          <a:p>
            <a:r>
              <a:rPr lang="en-US" dirty="0"/>
              <a:t>How it is different from producer and consumer problem</a:t>
            </a:r>
            <a:endParaRPr lang="en-IN" dirty="0"/>
          </a:p>
        </p:txBody>
      </p:sp>
      <p:sp>
        <p:nvSpPr>
          <p:cNvPr id="3" name="Content Placeholder 2">
            <a:extLst>
              <a:ext uri="{FF2B5EF4-FFF2-40B4-BE49-F238E27FC236}">
                <a16:creationId xmlns:a16="http://schemas.microsoft.com/office/drawing/2014/main" id="{A642BA4B-6EE7-4BF4-9F82-6C7E150646CA}"/>
              </a:ext>
            </a:extLst>
          </p:cNvPr>
          <p:cNvSpPr>
            <a:spLocks noGrp="1"/>
          </p:cNvSpPr>
          <p:nvPr>
            <p:ph idx="1"/>
          </p:nvPr>
        </p:nvSpPr>
        <p:spPr>
          <a:xfrm>
            <a:off x="570420" y="1752600"/>
            <a:ext cx="9106980" cy="5105400"/>
          </a:xfrm>
        </p:spPr>
        <p:txBody>
          <a:bodyPr>
            <a:normAutofit fontScale="92500" lnSpcReduction="20000"/>
          </a:bodyPr>
          <a:lstStyle/>
          <a:p>
            <a:pPr marL="457200" indent="-457200">
              <a:buFont typeface="Arial" panose="020B0604020202020204" pitchFamily="34" charset="0"/>
              <a:buChar char="•"/>
            </a:pPr>
            <a:r>
              <a:rPr lang="en-US" sz="2800" dirty="0"/>
              <a:t>Producer places an item and consumer consumes an item from the buffer. </a:t>
            </a:r>
          </a:p>
          <a:p>
            <a:pPr marL="457200" indent="-457200">
              <a:buFont typeface="Arial" panose="020B0604020202020204" pitchFamily="34" charset="0"/>
              <a:buChar char="•"/>
            </a:pPr>
            <a:r>
              <a:rPr lang="en-US" sz="2800" dirty="0"/>
              <a:t>Normally in the same computer</a:t>
            </a:r>
          </a:p>
          <a:p>
            <a:pPr marL="457200" indent="-457200">
              <a:buFont typeface="Arial" panose="020B0604020202020204" pitchFamily="34" charset="0"/>
              <a:buChar char="•"/>
            </a:pPr>
            <a:r>
              <a:rPr lang="en-US" sz="2800" dirty="0"/>
              <a:t>Producer waits if the buffer is full, consumer waits if buffer is empty.</a:t>
            </a:r>
          </a:p>
          <a:p>
            <a:pPr marL="457200" indent="-457200">
              <a:buFont typeface="Arial" panose="020B0604020202020204" pitchFamily="34" charset="0"/>
              <a:buChar char="•"/>
            </a:pPr>
            <a:r>
              <a:rPr lang="en-US" sz="2800" dirty="0"/>
              <a:t>How to enable producer and consumer to exchange data, suppose a video if</a:t>
            </a:r>
          </a:p>
          <a:p>
            <a:pPr marL="457200" indent="-457200">
              <a:buFont typeface="Arial" panose="020B0604020202020204" pitchFamily="34" charset="0"/>
              <a:buChar char="•"/>
            </a:pPr>
            <a:r>
              <a:rPr lang="en-US" sz="2800" dirty="0"/>
              <a:t>Producer is in one computer</a:t>
            </a:r>
          </a:p>
          <a:p>
            <a:pPr marL="457200" indent="-457200">
              <a:buFont typeface="Arial" panose="020B0604020202020204" pitchFamily="34" charset="0"/>
              <a:buChar char="•"/>
            </a:pPr>
            <a:r>
              <a:rPr lang="en-US" sz="2800" dirty="0"/>
              <a:t>Consumer is another computer</a:t>
            </a:r>
          </a:p>
          <a:p>
            <a:pPr marL="457200" indent="-457200">
              <a:buFont typeface="Arial" panose="020B0604020202020204" pitchFamily="34" charset="0"/>
              <a:buChar char="•"/>
            </a:pPr>
            <a:r>
              <a:rPr lang="en-US" sz="2800" dirty="0"/>
              <a:t>Connected through long communication channel (thousands of kilometers)</a:t>
            </a:r>
          </a:p>
          <a:p>
            <a:endParaRPr lang="en-IN" sz="2800" dirty="0"/>
          </a:p>
          <a:p>
            <a:pPr marL="457200" indent="-457200">
              <a:buFont typeface="Arial" panose="020B0604020202020204" pitchFamily="34" charset="0"/>
              <a:buChar char="•"/>
            </a:pPr>
            <a:r>
              <a:rPr lang="en-IN" sz="2800" dirty="0"/>
              <a:t>Issues</a:t>
            </a:r>
          </a:p>
          <a:p>
            <a:pPr marL="914400" lvl="1" indent="-457200">
              <a:buFont typeface="Arial" panose="020B0604020202020204" pitchFamily="34" charset="0"/>
              <a:buChar char="•"/>
            </a:pPr>
            <a:r>
              <a:rPr lang="en-IN" sz="2800" dirty="0"/>
              <a:t>Links might not be reliable</a:t>
            </a:r>
          </a:p>
          <a:p>
            <a:pPr marL="914400" lvl="1" indent="-457200">
              <a:buFont typeface="Arial" panose="020B0604020202020204" pitchFamily="34" charset="0"/>
              <a:buChar char="•"/>
            </a:pPr>
            <a:r>
              <a:rPr lang="en-IN" sz="2800" dirty="0"/>
              <a:t>All the data may not be delivered</a:t>
            </a:r>
          </a:p>
          <a:p>
            <a:pPr marL="914400" lvl="1" indent="-457200">
              <a:buFont typeface="Arial" panose="020B0604020202020204" pitchFamily="34" charset="0"/>
              <a:buChar char="•"/>
            </a:pPr>
            <a:r>
              <a:rPr lang="en-IN" sz="2800" dirty="0"/>
              <a:t>So, More mechanisms are needed.</a:t>
            </a:r>
            <a:endParaRPr lang="en-US" sz="2800" dirty="0"/>
          </a:p>
        </p:txBody>
      </p:sp>
    </p:spTree>
    <p:extLst>
      <p:ext uri="{BB962C8B-B14F-4D97-AF65-F5344CB8AC3E}">
        <p14:creationId xmlns:p14="http://schemas.microsoft.com/office/powerpoint/2010/main" val="42530576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3335">
              <a:lnSpc>
                <a:spcPct val="100000"/>
              </a:lnSpc>
              <a:spcBef>
                <a:spcPts val="100"/>
              </a:spcBef>
            </a:pPr>
            <a:r>
              <a:rPr dirty="0"/>
              <a:t>Internet</a:t>
            </a:r>
            <a:r>
              <a:rPr spc="-110" dirty="0"/>
              <a:t> </a:t>
            </a:r>
            <a:r>
              <a:rPr dirty="0"/>
              <a:t>(4)</a:t>
            </a:r>
          </a:p>
        </p:txBody>
      </p:sp>
      <p:pic>
        <p:nvPicPr>
          <p:cNvPr id="3" name="object 3"/>
          <p:cNvPicPr/>
          <p:nvPr/>
        </p:nvPicPr>
        <p:blipFill>
          <a:blip r:embed="rId2" cstate="print"/>
          <a:stretch>
            <a:fillRect/>
          </a:stretch>
        </p:blipFill>
        <p:spPr>
          <a:xfrm>
            <a:off x="990600" y="1610869"/>
            <a:ext cx="8246364" cy="3723131"/>
          </a:xfrm>
          <a:prstGeom prst="rect">
            <a:avLst/>
          </a:prstGeom>
        </p:spPr>
      </p:pic>
      <p:sp>
        <p:nvSpPr>
          <p:cNvPr id="4" name="object 4"/>
          <p:cNvSpPr txBox="1"/>
          <p:nvPr/>
        </p:nvSpPr>
        <p:spPr>
          <a:xfrm>
            <a:off x="3429000" y="5364480"/>
            <a:ext cx="361378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Architecture of the</a:t>
            </a:r>
            <a:r>
              <a:rPr sz="2400" spc="-55" dirty="0">
                <a:latin typeface="Arial"/>
                <a:cs typeface="Arial"/>
              </a:rPr>
              <a:t> </a:t>
            </a:r>
            <a:r>
              <a:rPr sz="2400" spc="-5" dirty="0">
                <a:latin typeface="Arial"/>
                <a:cs typeface="Arial"/>
              </a:rPr>
              <a:t>Internet</a:t>
            </a:r>
            <a:endParaRPr sz="2400" dirty="0">
              <a:latin typeface="Arial"/>
              <a:cs typeface="Arial"/>
            </a:endParaRPr>
          </a:p>
        </p:txBody>
      </p:sp>
      <p:sp>
        <p:nvSpPr>
          <p:cNvPr id="6" name="TextBox 5">
            <a:extLst>
              <a:ext uri="{FF2B5EF4-FFF2-40B4-BE49-F238E27FC236}">
                <a16:creationId xmlns:a16="http://schemas.microsoft.com/office/drawing/2014/main" id="{7FF8B41C-D2E8-4045-BEB6-7BDEBA3E5EB9}"/>
              </a:ext>
            </a:extLst>
          </p:cNvPr>
          <p:cNvSpPr txBox="1"/>
          <p:nvPr/>
        </p:nvSpPr>
        <p:spPr>
          <a:xfrm>
            <a:off x="1271523" y="6123431"/>
            <a:ext cx="7684517" cy="1754326"/>
          </a:xfrm>
          <a:prstGeom prst="rect">
            <a:avLst/>
          </a:prstGeom>
          <a:noFill/>
        </p:spPr>
        <p:txBody>
          <a:bodyPr wrap="square">
            <a:spAutoFit/>
          </a:bodyPr>
          <a:lstStyle/>
          <a:p>
            <a:pPr marL="285750" indent="-285750">
              <a:buFont typeface="Arial" panose="020B0604020202020204" pitchFamily="34" charset="0"/>
              <a:buChar char="•"/>
            </a:pPr>
            <a:r>
              <a:rPr lang="en-IN" dirty="0"/>
              <a:t>DSLAM (Digital Subscriber Line Access Multiplexer)</a:t>
            </a:r>
          </a:p>
          <a:p>
            <a:pPr marL="285750" indent="-285750">
              <a:buFont typeface="Arial" panose="020B0604020202020204" pitchFamily="34" charset="0"/>
              <a:buChar char="•"/>
            </a:pPr>
            <a:r>
              <a:rPr lang="en-US" i="1" dirty="0"/>
              <a:t>Fiber to the home</a:t>
            </a:r>
            <a:r>
              <a:rPr lang="en-US" dirty="0"/>
              <a:t> (</a:t>
            </a:r>
            <a:r>
              <a:rPr lang="en-US" i="1" dirty="0"/>
              <a:t>FTTH</a:t>
            </a:r>
            <a:r>
              <a:rPr lang="en-US" dirty="0"/>
              <a:t>)</a:t>
            </a:r>
          </a:p>
          <a:p>
            <a:pPr marL="285750" indent="-285750">
              <a:buFont typeface="Arial" panose="020B0604020202020204" pitchFamily="34" charset="0"/>
              <a:buChar char="•"/>
            </a:pPr>
            <a:r>
              <a:rPr lang="en-US" dirty="0"/>
              <a:t>A cable modem termination system (</a:t>
            </a:r>
            <a:r>
              <a:rPr lang="en-US" i="1" dirty="0"/>
              <a:t>CMTS</a:t>
            </a:r>
            <a:r>
              <a:rPr lang="en-US" dirty="0"/>
              <a:t>)</a:t>
            </a:r>
          </a:p>
          <a:p>
            <a:pPr marL="285750" indent="-285750">
              <a:buFont typeface="Arial" panose="020B0604020202020204" pitchFamily="34" charset="0"/>
              <a:buChar char="•"/>
            </a:pPr>
            <a:r>
              <a:rPr lang="en-IN" dirty="0"/>
              <a:t>Internet </a:t>
            </a:r>
            <a:r>
              <a:rPr lang="en-IN" dirty="0" err="1"/>
              <a:t>eXchange</a:t>
            </a:r>
            <a:r>
              <a:rPr lang="en-IN" dirty="0"/>
              <a:t> Point (IXP) : </a:t>
            </a:r>
            <a:r>
              <a:rPr lang="en-US" dirty="0"/>
              <a:t> Internet Exchange Point (IXP) can earn money by charging each ISP that connects to it. The IXP charges each ISP based on the amount of traffic sent to or received from the IXP.</a:t>
            </a:r>
            <a:endParaRPr lang="en-IN"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93570" y="376442"/>
            <a:ext cx="6271260" cy="574040"/>
          </a:xfrm>
          <a:prstGeom prst="rect">
            <a:avLst/>
          </a:prstGeom>
        </p:spPr>
        <p:txBody>
          <a:bodyPr vert="horz" wrap="square" lIns="0" tIns="12700" rIns="0" bIns="0" rtlCol="0">
            <a:spAutoFit/>
          </a:bodyPr>
          <a:lstStyle/>
          <a:p>
            <a:pPr marL="12700">
              <a:lnSpc>
                <a:spcPct val="100000"/>
              </a:lnSpc>
              <a:spcBef>
                <a:spcPts val="100"/>
              </a:spcBef>
            </a:pPr>
            <a:r>
              <a:rPr spc="-5" dirty="0"/>
              <a:t>3G </a:t>
            </a:r>
            <a:r>
              <a:rPr dirty="0"/>
              <a:t>Mobile Phone </a:t>
            </a:r>
            <a:r>
              <a:rPr spc="-5" dirty="0"/>
              <a:t>Networks</a:t>
            </a:r>
            <a:r>
              <a:rPr spc="-135" dirty="0"/>
              <a:t> </a:t>
            </a:r>
            <a:r>
              <a:rPr dirty="0"/>
              <a:t>(1)</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80211" y="1447800"/>
            <a:ext cx="9525000" cy="3018775"/>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lang="en-US" sz="2400" spc="-5" dirty="0">
                <a:latin typeface="Arial"/>
                <a:cs typeface="Arial"/>
              </a:rPr>
              <a:t>3G stands for third generation</a:t>
            </a:r>
          </a:p>
          <a:p>
            <a:pPr marL="355600" marR="5080" indent="-342900">
              <a:lnSpc>
                <a:spcPct val="100000"/>
              </a:lnSpc>
              <a:spcBef>
                <a:spcPts val="100"/>
              </a:spcBef>
              <a:buFont typeface="Arial" panose="020B0604020202020204" pitchFamily="34" charset="0"/>
              <a:buChar char="•"/>
            </a:pPr>
            <a:r>
              <a:rPr lang="en-US" sz="2400" spc="-5" dirty="0">
                <a:latin typeface="Arial"/>
                <a:cs typeface="Arial"/>
              </a:rPr>
              <a:t>Evolved due to scarcity of spectrum</a:t>
            </a:r>
          </a:p>
          <a:p>
            <a:pPr marL="355600" marR="5080" indent="-342900">
              <a:lnSpc>
                <a:spcPct val="100000"/>
              </a:lnSpc>
              <a:spcBef>
                <a:spcPts val="100"/>
              </a:spcBef>
              <a:buFont typeface="Arial" panose="020B0604020202020204" pitchFamily="34" charset="0"/>
              <a:buChar char="•"/>
            </a:pPr>
            <a:r>
              <a:rPr sz="2400" spc="-5" dirty="0">
                <a:latin typeface="Arial"/>
                <a:cs typeface="Arial"/>
              </a:rPr>
              <a:t>3G network is based on spatial cells; each cell provides  wireless service to mobiles within it via </a:t>
            </a:r>
            <a:r>
              <a:rPr sz="2400" dirty="0">
                <a:latin typeface="Arial"/>
                <a:cs typeface="Arial"/>
              </a:rPr>
              <a:t>a </a:t>
            </a:r>
            <a:r>
              <a:rPr sz="2400" spc="-5" dirty="0">
                <a:latin typeface="Arial"/>
                <a:cs typeface="Arial"/>
              </a:rPr>
              <a:t>base</a:t>
            </a:r>
            <a:r>
              <a:rPr sz="2400" spc="20" dirty="0">
                <a:latin typeface="Arial"/>
                <a:cs typeface="Arial"/>
              </a:rPr>
              <a:t> </a:t>
            </a:r>
            <a:r>
              <a:rPr sz="2400" spc="-5" dirty="0">
                <a:latin typeface="Arial"/>
                <a:cs typeface="Arial"/>
              </a:rPr>
              <a:t>station</a:t>
            </a:r>
            <a:endParaRPr lang="en-US" sz="2400" spc="-5" dirty="0">
              <a:latin typeface="Arial"/>
              <a:cs typeface="Arial"/>
            </a:endParaRPr>
          </a:p>
          <a:p>
            <a:pPr marL="355600" marR="5080" indent="-342900">
              <a:lnSpc>
                <a:spcPct val="100000"/>
              </a:lnSpc>
              <a:spcBef>
                <a:spcPts val="100"/>
              </a:spcBef>
              <a:buFont typeface="Arial" panose="020B0604020202020204" pitchFamily="34" charset="0"/>
              <a:buChar char="•"/>
            </a:pPr>
            <a:r>
              <a:rPr lang="en-IN" sz="2400" spc="-5" dirty="0">
                <a:latin typeface="Arial"/>
                <a:cs typeface="Arial"/>
              </a:rPr>
              <a:t>Coverage area is divided into cells.</a:t>
            </a:r>
          </a:p>
          <a:p>
            <a:pPr marL="355600" marR="5080" indent="-342900">
              <a:lnSpc>
                <a:spcPct val="100000"/>
              </a:lnSpc>
              <a:spcBef>
                <a:spcPts val="100"/>
              </a:spcBef>
              <a:buFont typeface="Arial" panose="020B0604020202020204" pitchFamily="34" charset="0"/>
              <a:buChar char="•"/>
            </a:pPr>
            <a:r>
              <a:rPr lang="en-IN" sz="2400" spc="-5" dirty="0">
                <a:latin typeface="Arial"/>
                <a:cs typeface="Arial"/>
              </a:rPr>
              <a:t>Within a cell, users are assigned channels  which do not interfere with each other and do not cause much interference to adjacent cells. </a:t>
            </a:r>
            <a:endParaRPr sz="2400" dirty="0">
              <a:latin typeface="Arial"/>
              <a:cs typeface="Arial"/>
            </a:endParaRPr>
          </a:p>
        </p:txBody>
      </p:sp>
      <p:pic>
        <p:nvPicPr>
          <p:cNvPr id="5" name="object 5"/>
          <p:cNvPicPr/>
          <p:nvPr/>
        </p:nvPicPr>
        <p:blipFill>
          <a:blip r:embed="rId2" cstate="print"/>
          <a:stretch>
            <a:fillRect/>
          </a:stretch>
        </p:blipFill>
        <p:spPr>
          <a:xfrm>
            <a:off x="3048000" y="4609270"/>
            <a:ext cx="5492089" cy="3208019"/>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892300" y="728726"/>
            <a:ext cx="6271260" cy="574040"/>
          </a:xfrm>
          <a:prstGeom prst="rect">
            <a:avLst/>
          </a:prstGeom>
        </p:spPr>
        <p:txBody>
          <a:bodyPr vert="horz" wrap="square" lIns="0" tIns="12700" rIns="0" bIns="0" rtlCol="0">
            <a:spAutoFit/>
          </a:bodyPr>
          <a:lstStyle/>
          <a:p>
            <a:pPr marL="12700">
              <a:lnSpc>
                <a:spcPct val="100000"/>
              </a:lnSpc>
              <a:spcBef>
                <a:spcPts val="100"/>
              </a:spcBef>
            </a:pPr>
            <a:r>
              <a:rPr sz="3600" spc="-5" dirty="0">
                <a:solidFill>
                  <a:srgbClr val="FF0000"/>
                </a:solidFill>
                <a:latin typeface="Arial"/>
                <a:cs typeface="Arial"/>
              </a:rPr>
              <a:t>3G </a:t>
            </a:r>
            <a:r>
              <a:rPr sz="3600" dirty="0">
                <a:solidFill>
                  <a:srgbClr val="FF0000"/>
                </a:solidFill>
                <a:latin typeface="Arial"/>
                <a:cs typeface="Arial"/>
              </a:rPr>
              <a:t>Mobile Phone </a:t>
            </a:r>
            <a:r>
              <a:rPr sz="3600" spc="-5" dirty="0">
                <a:solidFill>
                  <a:srgbClr val="FF0000"/>
                </a:solidFill>
                <a:latin typeface="Arial"/>
                <a:cs typeface="Arial"/>
              </a:rPr>
              <a:t>Networks</a:t>
            </a:r>
            <a:r>
              <a:rPr sz="3600" spc="-135" dirty="0">
                <a:solidFill>
                  <a:srgbClr val="FF0000"/>
                </a:solidFill>
                <a:latin typeface="Arial"/>
                <a:cs typeface="Arial"/>
              </a:rPr>
              <a:t> </a:t>
            </a:r>
            <a:r>
              <a:rPr sz="3600" dirty="0">
                <a:solidFill>
                  <a:srgbClr val="FF0000"/>
                </a:solidFill>
                <a:latin typeface="Arial"/>
                <a:cs typeface="Arial"/>
              </a:rPr>
              <a:t>(2)</a:t>
            </a:r>
            <a:endParaRPr sz="3600">
              <a:latin typeface="Arial"/>
              <a:cs typeface="Arial"/>
            </a:endParaRPr>
          </a:p>
        </p:txBody>
      </p:sp>
      <p:sp>
        <p:nvSpPr>
          <p:cNvPr id="3" name="object 3"/>
          <p:cNvSpPr txBox="1"/>
          <p:nvPr/>
        </p:nvSpPr>
        <p:spPr>
          <a:xfrm>
            <a:off x="1145539" y="1624838"/>
            <a:ext cx="7734300" cy="75692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Base stations connect to the core network to find other  mobiles and send data to the phone network and</a:t>
            </a:r>
            <a:r>
              <a:rPr sz="2400" spc="55" dirty="0">
                <a:latin typeface="Arial"/>
                <a:cs typeface="Arial"/>
              </a:rPr>
              <a:t> </a:t>
            </a:r>
            <a:r>
              <a:rPr sz="2400" spc="-5" dirty="0">
                <a:latin typeface="Arial"/>
                <a:cs typeface="Arial"/>
              </a:rPr>
              <a:t>Internet</a:t>
            </a:r>
            <a:endParaRPr sz="2400">
              <a:latin typeface="Arial"/>
              <a:cs typeface="Arial"/>
            </a:endParaRPr>
          </a:p>
        </p:txBody>
      </p:sp>
      <p:pic>
        <p:nvPicPr>
          <p:cNvPr id="4" name="object 4"/>
          <p:cNvPicPr/>
          <p:nvPr/>
        </p:nvPicPr>
        <p:blipFill>
          <a:blip r:embed="rId2" cstate="print"/>
          <a:stretch>
            <a:fillRect/>
          </a:stretch>
        </p:blipFill>
        <p:spPr>
          <a:xfrm>
            <a:off x="1507997" y="2524505"/>
            <a:ext cx="7269480" cy="3990594"/>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4C272-5C3B-4754-AF53-75259FDED35C}"/>
              </a:ext>
            </a:extLst>
          </p:cNvPr>
          <p:cNvSpPr>
            <a:spLocks noGrp="1"/>
          </p:cNvSpPr>
          <p:nvPr>
            <p:ph type="title"/>
          </p:nvPr>
        </p:nvSpPr>
        <p:spPr>
          <a:xfrm>
            <a:off x="2362200" y="457200"/>
            <a:ext cx="5334000" cy="795274"/>
          </a:xfrm>
        </p:spPr>
        <p:txBody>
          <a:bodyPr/>
          <a:lstStyle/>
          <a:p>
            <a:r>
              <a:rPr lang="en-US" dirty="0"/>
              <a:t>3G mobile networks</a:t>
            </a:r>
            <a:endParaRPr lang="en-IN" dirty="0"/>
          </a:p>
        </p:txBody>
      </p:sp>
      <p:sp>
        <p:nvSpPr>
          <p:cNvPr id="3" name="Text Placeholder 2">
            <a:extLst>
              <a:ext uri="{FF2B5EF4-FFF2-40B4-BE49-F238E27FC236}">
                <a16:creationId xmlns:a16="http://schemas.microsoft.com/office/drawing/2014/main" id="{AAE9F6A6-FA34-4362-8761-20063D3A6B46}"/>
              </a:ext>
            </a:extLst>
          </p:cNvPr>
          <p:cNvSpPr>
            <a:spLocks noGrp="1"/>
          </p:cNvSpPr>
          <p:nvPr>
            <p:ph type="body" idx="1"/>
          </p:nvPr>
        </p:nvSpPr>
        <p:spPr>
          <a:xfrm>
            <a:off x="380999" y="1252474"/>
            <a:ext cx="5029201" cy="6771084"/>
          </a:xfrm>
        </p:spPr>
        <p:txBody>
          <a:bodyPr/>
          <a:lstStyle/>
          <a:p>
            <a:pPr marL="285750" indent="-285750">
              <a:buFont typeface="Arial" panose="020B0604020202020204" pitchFamily="34" charset="0"/>
              <a:buChar char="•"/>
            </a:pPr>
            <a:r>
              <a:rPr lang="en-US" sz="2000" dirty="0"/>
              <a:t>Air interface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It is based on UMTS (Universal Mobile Telecommunication System) or WCDMA (Wideband code division multiple access)</a:t>
            </a:r>
          </a:p>
          <a:p>
            <a:pPr marL="742950" lvl="1" indent="-285750">
              <a:buFont typeface="Arial" panose="020B0604020202020204" pitchFamily="34" charset="0"/>
              <a:buChar char="•"/>
            </a:pPr>
            <a:r>
              <a:rPr lang="en-US" sz="2000" dirty="0"/>
              <a:t>Can provide 14Mbps downlink and 6Mbps uplink</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Cellular base station together with the controller forms  radio access network</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controller node RNC (Radio Network Controller) controls the spectrum used.</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rest of the mobile network carries traffic, which is called core network</a:t>
            </a:r>
          </a:p>
          <a:p>
            <a:pPr marL="742950" lvl="1" indent="-285750">
              <a:buFont typeface="Arial" panose="020B0604020202020204" pitchFamily="34" charset="0"/>
              <a:buChar char="•"/>
            </a:pPr>
            <a:r>
              <a:rPr lang="en-US" sz="2000" dirty="0"/>
              <a:t>MSC: mobile switching center</a:t>
            </a:r>
          </a:p>
          <a:p>
            <a:pPr marL="742950" lvl="1" indent="-285750">
              <a:buFont typeface="Arial" panose="020B0604020202020204" pitchFamily="34" charset="0"/>
              <a:buChar char="•"/>
            </a:pPr>
            <a:r>
              <a:rPr lang="en-US" sz="2000" dirty="0"/>
              <a:t>GMSC: Gateway mobile switching center</a:t>
            </a:r>
          </a:p>
          <a:p>
            <a:pPr marL="742950" lvl="1" indent="-285750">
              <a:buFont typeface="Arial" panose="020B0604020202020204" pitchFamily="34" charset="0"/>
              <a:buChar char="•"/>
            </a:pPr>
            <a:r>
              <a:rPr lang="en-US" sz="2000" dirty="0"/>
              <a:t>MGW: media gateway</a:t>
            </a:r>
          </a:p>
          <a:p>
            <a:pPr marL="742950" lvl="1" indent="-285750">
              <a:buFont typeface="Arial" panose="020B0604020202020204" pitchFamily="34" charset="0"/>
              <a:buChar char="•"/>
            </a:pPr>
            <a:r>
              <a:rPr lang="en-US" sz="2000" dirty="0"/>
              <a:t>PSTN: Public switched telephone network</a:t>
            </a:r>
          </a:p>
          <a:p>
            <a:pPr marL="285750" indent="-285750">
              <a:buFont typeface="Arial" panose="020B0604020202020204" pitchFamily="34" charset="0"/>
              <a:buChar char="•"/>
            </a:pPr>
            <a:endParaRPr lang="en-IN" sz="2000" dirty="0"/>
          </a:p>
        </p:txBody>
      </p:sp>
      <p:sp>
        <p:nvSpPr>
          <p:cNvPr id="4" name="Text Placeholder 2">
            <a:extLst>
              <a:ext uri="{FF2B5EF4-FFF2-40B4-BE49-F238E27FC236}">
                <a16:creationId xmlns:a16="http://schemas.microsoft.com/office/drawing/2014/main" id="{8A9C989B-2134-4AEE-A375-0106D1AD32DE}"/>
              </a:ext>
            </a:extLst>
          </p:cNvPr>
          <p:cNvSpPr txBox="1">
            <a:spLocks/>
          </p:cNvSpPr>
          <p:nvPr/>
        </p:nvSpPr>
        <p:spPr>
          <a:xfrm>
            <a:off x="5943599" y="1272527"/>
            <a:ext cx="3886201" cy="6155531"/>
          </a:xfrm>
          <a:prstGeom prst="rect">
            <a:avLst/>
          </a:prstGeom>
        </p:spPr>
        <p:txBody>
          <a:bodyPr wrap="square" lIns="0" tIns="0" rIns="0" bIns="0">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indent="-285750">
              <a:buFont typeface="Arial" panose="020B0604020202020204" pitchFamily="34" charset="0"/>
              <a:buChar char="•"/>
            </a:pPr>
            <a:r>
              <a:rPr lang="en-US" sz="2000" kern="0" dirty="0"/>
              <a:t>Data services</a:t>
            </a:r>
          </a:p>
          <a:p>
            <a:pPr marL="742950" lvl="1" indent="-285750">
              <a:buFont typeface="Arial" panose="020B0604020202020204" pitchFamily="34" charset="0"/>
              <a:buChar char="•"/>
            </a:pPr>
            <a:r>
              <a:rPr lang="en-US" sz="2000" kern="0" dirty="0">
                <a:solidFill>
                  <a:sysClr val="windowText" lastClr="000000"/>
                </a:solidFill>
              </a:rPr>
              <a:t>GPRS General Packet Radio Service</a:t>
            </a:r>
          </a:p>
          <a:p>
            <a:pPr marL="742950" lvl="1" indent="-285750">
              <a:buFont typeface="Arial" panose="020B0604020202020204" pitchFamily="34" charset="0"/>
              <a:buChar char="•"/>
            </a:pPr>
            <a:r>
              <a:rPr lang="en-US" sz="2000" kern="0" dirty="0">
                <a:solidFill>
                  <a:sysClr val="windowText" lastClr="000000"/>
                </a:solidFill>
              </a:rPr>
              <a:t>SGSN: Serving GPRS support node</a:t>
            </a:r>
          </a:p>
          <a:p>
            <a:pPr marL="742950" lvl="1" indent="-285750">
              <a:buFont typeface="Arial" panose="020B0604020202020204" pitchFamily="34" charset="0"/>
              <a:buChar char="•"/>
            </a:pPr>
            <a:r>
              <a:rPr lang="en-US" sz="2000" kern="0" dirty="0">
                <a:solidFill>
                  <a:sysClr val="windowText" lastClr="000000"/>
                </a:solidFill>
              </a:rPr>
              <a:t>GGSN: Gateway GPRS support node</a:t>
            </a:r>
          </a:p>
          <a:p>
            <a:pPr marL="285750" indent="-285750">
              <a:buFont typeface="Arial" panose="020B0604020202020204" pitchFamily="34" charset="0"/>
              <a:buChar char="•"/>
            </a:pPr>
            <a:endParaRPr lang="en-US" sz="2000" kern="0" dirty="0"/>
          </a:p>
          <a:p>
            <a:pPr marL="285750" indent="-285750">
              <a:buFont typeface="Arial" panose="020B0604020202020204" pitchFamily="34" charset="0"/>
              <a:buChar char="•"/>
            </a:pPr>
            <a:r>
              <a:rPr lang="en-US" sz="2000" kern="0" dirty="0"/>
              <a:t>SIM card</a:t>
            </a:r>
          </a:p>
          <a:p>
            <a:pPr marL="742950" lvl="1" indent="-285750">
              <a:buFont typeface="Arial" panose="020B0604020202020204" pitchFamily="34" charset="0"/>
              <a:buChar char="•"/>
            </a:pPr>
            <a:r>
              <a:rPr lang="en-US" sz="2000" kern="0" dirty="0">
                <a:solidFill>
                  <a:sysClr val="windowText" lastClr="000000"/>
                </a:solidFill>
              </a:rPr>
              <a:t>Subscriber Identify module (SIM)</a:t>
            </a:r>
          </a:p>
          <a:p>
            <a:pPr marL="285750" indent="-285750">
              <a:buFont typeface="Arial" panose="020B0604020202020204" pitchFamily="34" charset="0"/>
              <a:buChar char="•"/>
            </a:pPr>
            <a:endParaRPr lang="en-US" sz="2000" kern="0" dirty="0"/>
          </a:p>
          <a:p>
            <a:pPr marL="285750" indent="-285750">
              <a:buFont typeface="Arial" panose="020B0604020202020204" pitchFamily="34" charset="0"/>
              <a:buChar char="•"/>
            </a:pPr>
            <a:r>
              <a:rPr lang="en-US" sz="2000" kern="0" dirty="0"/>
              <a:t>4G</a:t>
            </a:r>
          </a:p>
          <a:p>
            <a:pPr marL="742950" lvl="1" indent="-285750">
              <a:buFont typeface="Arial" panose="020B0604020202020204" pitchFamily="34" charset="0"/>
              <a:buChar char="•"/>
            </a:pPr>
            <a:r>
              <a:rPr lang="en-US" sz="2000" kern="0" dirty="0">
                <a:solidFill>
                  <a:sysClr val="windowText" lastClr="000000"/>
                </a:solidFill>
              </a:rPr>
              <a:t>LTE (Long term evolution)</a:t>
            </a:r>
          </a:p>
          <a:p>
            <a:pPr marL="742950" lvl="1" indent="-285750">
              <a:buFont typeface="Arial" panose="020B0604020202020204" pitchFamily="34" charset="0"/>
              <a:buChar char="•"/>
            </a:pPr>
            <a:r>
              <a:rPr lang="en-US" sz="2000" kern="0" dirty="0">
                <a:solidFill>
                  <a:sysClr val="windowText" lastClr="000000"/>
                </a:solidFill>
              </a:rPr>
              <a:t>WiMAX</a:t>
            </a:r>
          </a:p>
          <a:p>
            <a:pPr marL="285750" indent="-285750">
              <a:buFont typeface="Arial" panose="020B0604020202020204" pitchFamily="34" charset="0"/>
              <a:buChar char="•"/>
            </a:pPr>
            <a:endParaRPr lang="en-US" sz="2000" kern="0" dirty="0"/>
          </a:p>
          <a:p>
            <a:pPr marL="285750" indent="-285750">
              <a:buFont typeface="Arial" panose="020B0604020202020204" pitchFamily="34" charset="0"/>
              <a:buChar char="•"/>
            </a:pPr>
            <a:r>
              <a:rPr lang="en-US" sz="2000" kern="0" dirty="0"/>
              <a:t>It can support both connection oriented and connectionless</a:t>
            </a:r>
          </a:p>
          <a:p>
            <a:pPr marL="285750" indent="-285750">
              <a:buFont typeface="Arial" panose="020B0604020202020204" pitchFamily="34" charset="0"/>
              <a:buChar char="•"/>
            </a:pPr>
            <a:endParaRPr lang="en-US" sz="2000" kern="0" dirty="0"/>
          </a:p>
          <a:p>
            <a:pPr marL="285750" indent="-285750">
              <a:buFont typeface="Arial" panose="020B0604020202020204" pitchFamily="34" charset="0"/>
              <a:buChar char="•"/>
            </a:pPr>
            <a:endParaRPr lang="en-IN" sz="2000" kern="0" dirty="0"/>
          </a:p>
        </p:txBody>
      </p:sp>
    </p:spTree>
    <p:extLst>
      <p:ext uri="{BB962C8B-B14F-4D97-AF65-F5344CB8AC3E}">
        <p14:creationId xmlns:p14="http://schemas.microsoft.com/office/powerpoint/2010/main" val="26657024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92300" y="728726"/>
            <a:ext cx="6271260" cy="574040"/>
          </a:xfrm>
          <a:prstGeom prst="rect">
            <a:avLst/>
          </a:prstGeom>
        </p:spPr>
        <p:txBody>
          <a:bodyPr vert="horz" wrap="square" lIns="0" tIns="12700" rIns="0" bIns="0" rtlCol="0">
            <a:spAutoFit/>
          </a:bodyPr>
          <a:lstStyle/>
          <a:p>
            <a:pPr marL="12700">
              <a:lnSpc>
                <a:spcPct val="100000"/>
              </a:lnSpc>
              <a:spcBef>
                <a:spcPts val="100"/>
              </a:spcBef>
            </a:pPr>
            <a:r>
              <a:rPr spc="-5" dirty="0"/>
              <a:t>3G </a:t>
            </a:r>
            <a:r>
              <a:rPr dirty="0"/>
              <a:t>Mobile Phone </a:t>
            </a:r>
            <a:r>
              <a:rPr spc="-5" dirty="0"/>
              <a:t>Networks</a:t>
            </a:r>
            <a:r>
              <a:rPr spc="-135" dirty="0"/>
              <a:t> </a:t>
            </a:r>
            <a:r>
              <a:rPr dirty="0"/>
              <a:t>(3)</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50339" y="2092705"/>
            <a:ext cx="7546975" cy="756920"/>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Arial"/>
                <a:cs typeface="Arial"/>
              </a:rPr>
              <a:t>As </a:t>
            </a:r>
            <a:r>
              <a:rPr sz="2400" spc="-5" dirty="0">
                <a:latin typeface="Arial"/>
                <a:cs typeface="Arial"/>
              </a:rPr>
              <a:t>mobiles move, base stations hand them off from one  cell to the next, and the network tracks their</a:t>
            </a:r>
            <a:r>
              <a:rPr sz="2400" spc="5" dirty="0">
                <a:latin typeface="Arial"/>
                <a:cs typeface="Arial"/>
              </a:rPr>
              <a:t> </a:t>
            </a:r>
            <a:r>
              <a:rPr sz="2400" spc="-5" dirty="0">
                <a:latin typeface="Arial"/>
                <a:cs typeface="Arial"/>
              </a:rPr>
              <a:t>location</a:t>
            </a:r>
            <a:endParaRPr sz="2400">
              <a:latin typeface="Arial"/>
              <a:cs typeface="Arial"/>
            </a:endParaRPr>
          </a:p>
        </p:txBody>
      </p:sp>
      <p:grpSp>
        <p:nvGrpSpPr>
          <p:cNvPr id="5" name="object 5"/>
          <p:cNvGrpSpPr/>
          <p:nvPr/>
        </p:nvGrpSpPr>
        <p:grpSpPr>
          <a:xfrm>
            <a:off x="3405378" y="3202686"/>
            <a:ext cx="3272154" cy="2150745"/>
            <a:chOff x="3405378" y="3202686"/>
            <a:chExt cx="3272154" cy="2150745"/>
          </a:xfrm>
        </p:grpSpPr>
        <p:pic>
          <p:nvPicPr>
            <p:cNvPr id="6" name="object 6"/>
            <p:cNvPicPr/>
            <p:nvPr/>
          </p:nvPicPr>
          <p:blipFill>
            <a:blip r:embed="rId2" cstate="print"/>
            <a:stretch>
              <a:fillRect/>
            </a:stretch>
          </p:blipFill>
          <p:spPr>
            <a:xfrm>
              <a:off x="3405378" y="3202686"/>
              <a:ext cx="3272028" cy="1171193"/>
            </a:xfrm>
            <a:prstGeom prst="rect">
              <a:avLst/>
            </a:prstGeom>
          </p:spPr>
        </p:pic>
        <p:sp>
          <p:nvSpPr>
            <p:cNvPr id="7" name="object 7"/>
            <p:cNvSpPr/>
            <p:nvPr/>
          </p:nvSpPr>
          <p:spPr>
            <a:xfrm>
              <a:off x="5902675" y="4344924"/>
              <a:ext cx="43815" cy="29209"/>
            </a:xfrm>
            <a:custGeom>
              <a:avLst/>
              <a:gdLst/>
              <a:ahLst/>
              <a:cxnLst/>
              <a:rect l="l" t="t" r="r" b="b"/>
              <a:pathLst>
                <a:path w="43814" h="29210">
                  <a:moveTo>
                    <a:pt x="43210" y="16001"/>
                  </a:moveTo>
                  <a:lnTo>
                    <a:pt x="19588" y="0"/>
                  </a:lnTo>
                  <a:lnTo>
                    <a:pt x="0" y="28955"/>
                  </a:lnTo>
                  <a:lnTo>
                    <a:pt x="34447" y="28955"/>
                  </a:lnTo>
                  <a:lnTo>
                    <a:pt x="43210" y="16001"/>
                  </a:lnTo>
                  <a:close/>
                </a:path>
              </a:pathLst>
            </a:custGeom>
            <a:solidFill>
              <a:srgbClr val="FF2BD8"/>
            </a:solidFill>
          </p:spPr>
          <p:txBody>
            <a:bodyPr wrap="square" lIns="0" tIns="0" rIns="0" bIns="0" rtlCol="0"/>
            <a:lstStyle/>
            <a:p>
              <a:endParaRPr/>
            </a:p>
          </p:txBody>
        </p:sp>
        <p:sp>
          <p:nvSpPr>
            <p:cNvPr id="8" name="object 8"/>
            <p:cNvSpPr/>
            <p:nvPr/>
          </p:nvSpPr>
          <p:spPr>
            <a:xfrm>
              <a:off x="4533900" y="4353306"/>
              <a:ext cx="571500" cy="20955"/>
            </a:xfrm>
            <a:custGeom>
              <a:avLst/>
              <a:gdLst/>
              <a:ahLst/>
              <a:cxnLst/>
              <a:rect l="l" t="t" r="r" b="b"/>
              <a:pathLst>
                <a:path w="571500" h="20954">
                  <a:moveTo>
                    <a:pt x="571500" y="20574"/>
                  </a:moveTo>
                  <a:lnTo>
                    <a:pt x="571500" y="0"/>
                  </a:lnTo>
                  <a:lnTo>
                    <a:pt x="0" y="0"/>
                  </a:lnTo>
                  <a:lnTo>
                    <a:pt x="0" y="20574"/>
                  </a:lnTo>
                  <a:lnTo>
                    <a:pt x="571500" y="20574"/>
                  </a:lnTo>
                  <a:close/>
                </a:path>
              </a:pathLst>
            </a:custGeom>
            <a:solidFill>
              <a:srgbClr val="FFFFFF"/>
            </a:solidFill>
          </p:spPr>
          <p:txBody>
            <a:bodyPr wrap="square" lIns="0" tIns="0" rIns="0" bIns="0" rtlCol="0"/>
            <a:lstStyle/>
            <a:p>
              <a:endParaRPr/>
            </a:p>
          </p:txBody>
        </p:sp>
        <p:pic>
          <p:nvPicPr>
            <p:cNvPr id="9" name="object 9"/>
            <p:cNvPicPr/>
            <p:nvPr/>
          </p:nvPicPr>
          <p:blipFill>
            <a:blip r:embed="rId3" cstate="print"/>
            <a:stretch>
              <a:fillRect/>
            </a:stretch>
          </p:blipFill>
          <p:spPr>
            <a:xfrm>
              <a:off x="4549140" y="4272534"/>
              <a:ext cx="70167" cy="101346"/>
            </a:xfrm>
            <a:prstGeom prst="rect">
              <a:avLst/>
            </a:prstGeom>
          </p:spPr>
        </p:pic>
        <p:pic>
          <p:nvPicPr>
            <p:cNvPr id="10" name="object 10"/>
            <p:cNvPicPr/>
            <p:nvPr/>
          </p:nvPicPr>
          <p:blipFill>
            <a:blip r:embed="rId4" cstate="print"/>
            <a:stretch>
              <a:fillRect/>
            </a:stretch>
          </p:blipFill>
          <p:spPr>
            <a:xfrm>
              <a:off x="3475934" y="4373880"/>
              <a:ext cx="1940286" cy="979170"/>
            </a:xfrm>
            <a:prstGeom prst="rect">
              <a:avLst/>
            </a:prstGeom>
          </p:spPr>
        </p:pic>
        <p:sp>
          <p:nvSpPr>
            <p:cNvPr id="11" name="object 11"/>
            <p:cNvSpPr/>
            <p:nvPr/>
          </p:nvSpPr>
          <p:spPr>
            <a:xfrm>
              <a:off x="5500116" y="4373880"/>
              <a:ext cx="437515" cy="883285"/>
            </a:xfrm>
            <a:custGeom>
              <a:avLst/>
              <a:gdLst/>
              <a:ahLst/>
              <a:cxnLst/>
              <a:rect l="l" t="t" r="r" b="b"/>
              <a:pathLst>
                <a:path w="437514" h="883285">
                  <a:moveTo>
                    <a:pt x="437006" y="0"/>
                  </a:moveTo>
                  <a:lnTo>
                    <a:pt x="402559" y="0"/>
                  </a:lnTo>
                  <a:lnTo>
                    <a:pt x="3048" y="590550"/>
                  </a:lnTo>
                  <a:lnTo>
                    <a:pt x="0" y="595884"/>
                  </a:lnTo>
                  <a:lnTo>
                    <a:pt x="0" y="602742"/>
                  </a:lnTo>
                  <a:lnTo>
                    <a:pt x="4572" y="608076"/>
                  </a:lnTo>
                  <a:lnTo>
                    <a:pt x="8382" y="612648"/>
                  </a:lnTo>
                  <a:lnTo>
                    <a:pt x="9144" y="612817"/>
                  </a:lnTo>
                  <a:lnTo>
                    <a:pt x="9144" y="585216"/>
                  </a:lnTo>
                  <a:lnTo>
                    <a:pt x="54844" y="564904"/>
                  </a:lnTo>
                  <a:lnTo>
                    <a:pt x="437006" y="0"/>
                  </a:lnTo>
                  <a:close/>
                </a:path>
                <a:path w="437514" h="883285">
                  <a:moveTo>
                    <a:pt x="54844" y="564904"/>
                  </a:moveTo>
                  <a:lnTo>
                    <a:pt x="9144" y="585216"/>
                  </a:lnTo>
                  <a:lnTo>
                    <a:pt x="26670" y="606552"/>
                  </a:lnTo>
                  <a:lnTo>
                    <a:pt x="54844" y="564904"/>
                  </a:lnTo>
                  <a:close/>
                </a:path>
                <a:path w="437514" h="883285">
                  <a:moveTo>
                    <a:pt x="373380" y="449580"/>
                  </a:moveTo>
                  <a:lnTo>
                    <a:pt x="373380" y="441960"/>
                  </a:lnTo>
                  <a:lnTo>
                    <a:pt x="369570" y="437388"/>
                  </a:lnTo>
                  <a:lnTo>
                    <a:pt x="364998" y="432054"/>
                  </a:lnTo>
                  <a:lnTo>
                    <a:pt x="358140" y="430530"/>
                  </a:lnTo>
                  <a:lnTo>
                    <a:pt x="352044" y="432816"/>
                  </a:lnTo>
                  <a:lnTo>
                    <a:pt x="54844" y="564904"/>
                  </a:lnTo>
                  <a:lnTo>
                    <a:pt x="26670" y="606552"/>
                  </a:lnTo>
                  <a:lnTo>
                    <a:pt x="9144" y="585216"/>
                  </a:lnTo>
                  <a:lnTo>
                    <a:pt x="9144" y="612817"/>
                  </a:lnTo>
                  <a:lnTo>
                    <a:pt x="15240" y="614172"/>
                  </a:lnTo>
                  <a:lnTo>
                    <a:pt x="21336" y="611886"/>
                  </a:lnTo>
                  <a:lnTo>
                    <a:pt x="314179" y="481733"/>
                  </a:lnTo>
                  <a:lnTo>
                    <a:pt x="346710" y="437388"/>
                  </a:lnTo>
                  <a:lnTo>
                    <a:pt x="364236" y="459486"/>
                  </a:lnTo>
                  <a:lnTo>
                    <a:pt x="364236" y="462190"/>
                  </a:lnTo>
                  <a:lnTo>
                    <a:pt x="369570" y="454914"/>
                  </a:lnTo>
                  <a:lnTo>
                    <a:pt x="373380" y="449580"/>
                  </a:lnTo>
                  <a:close/>
                </a:path>
                <a:path w="437514" h="883285">
                  <a:moveTo>
                    <a:pt x="364236" y="462190"/>
                  </a:moveTo>
                  <a:lnTo>
                    <a:pt x="364236" y="459486"/>
                  </a:lnTo>
                  <a:lnTo>
                    <a:pt x="314179" y="481733"/>
                  </a:lnTo>
                  <a:lnTo>
                    <a:pt x="32004" y="866394"/>
                  </a:lnTo>
                  <a:lnTo>
                    <a:pt x="55626" y="883158"/>
                  </a:lnTo>
                  <a:lnTo>
                    <a:pt x="364236" y="462190"/>
                  </a:lnTo>
                  <a:close/>
                </a:path>
                <a:path w="437514" h="883285">
                  <a:moveTo>
                    <a:pt x="364236" y="459486"/>
                  </a:moveTo>
                  <a:lnTo>
                    <a:pt x="346710" y="437388"/>
                  </a:lnTo>
                  <a:lnTo>
                    <a:pt x="314179" y="481733"/>
                  </a:lnTo>
                  <a:lnTo>
                    <a:pt x="364236" y="459486"/>
                  </a:lnTo>
                  <a:close/>
                </a:path>
              </a:pathLst>
            </a:custGeom>
            <a:solidFill>
              <a:srgbClr val="FF2BD8"/>
            </a:solidFill>
          </p:spPr>
          <p:txBody>
            <a:bodyPr wrap="square" lIns="0" tIns="0" rIns="0" bIns="0" rtlCol="0"/>
            <a:lstStyle/>
            <a:p>
              <a:endParaRPr/>
            </a:p>
          </p:txBody>
        </p:sp>
        <p:sp>
          <p:nvSpPr>
            <p:cNvPr id="12" name="object 12"/>
            <p:cNvSpPr/>
            <p:nvPr/>
          </p:nvSpPr>
          <p:spPr>
            <a:xfrm>
              <a:off x="4533900" y="4373117"/>
              <a:ext cx="571500" cy="818515"/>
            </a:xfrm>
            <a:custGeom>
              <a:avLst/>
              <a:gdLst/>
              <a:ahLst/>
              <a:cxnLst/>
              <a:rect l="l" t="t" r="r" b="b"/>
              <a:pathLst>
                <a:path w="571500" h="818514">
                  <a:moveTo>
                    <a:pt x="571500" y="0"/>
                  </a:moveTo>
                  <a:lnTo>
                    <a:pt x="0" y="0"/>
                  </a:lnTo>
                  <a:lnTo>
                    <a:pt x="0" y="799338"/>
                  </a:lnTo>
                  <a:lnTo>
                    <a:pt x="551230" y="799338"/>
                  </a:lnTo>
                  <a:lnTo>
                    <a:pt x="562356" y="818388"/>
                  </a:lnTo>
                  <a:lnTo>
                    <a:pt x="555371" y="799338"/>
                  </a:lnTo>
                  <a:lnTo>
                    <a:pt x="571500" y="799338"/>
                  </a:lnTo>
                  <a:lnTo>
                    <a:pt x="571500" y="0"/>
                  </a:lnTo>
                  <a:close/>
                </a:path>
              </a:pathLst>
            </a:custGeom>
            <a:solidFill>
              <a:srgbClr val="FFFFFF"/>
            </a:solidFill>
          </p:spPr>
          <p:txBody>
            <a:bodyPr wrap="square" lIns="0" tIns="0" rIns="0" bIns="0" rtlCol="0"/>
            <a:lstStyle/>
            <a:p>
              <a:endParaRPr/>
            </a:p>
          </p:txBody>
        </p:sp>
        <p:sp>
          <p:nvSpPr>
            <p:cNvPr id="13" name="object 13"/>
            <p:cNvSpPr/>
            <p:nvPr/>
          </p:nvSpPr>
          <p:spPr>
            <a:xfrm>
              <a:off x="4588002" y="4379976"/>
              <a:ext cx="520700" cy="813435"/>
            </a:xfrm>
            <a:custGeom>
              <a:avLst/>
              <a:gdLst/>
              <a:ahLst/>
              <a:cxnLst/>
              <a:rect l="l" t="t" r="r" b="b"/>
              <a:pathLst>
                <a:path w="520700" h="813435">
                  <a:moveTo>
                    <a:pt x="56388" y="80010"/>
                  </a:moveTo>
                  <a:lnTo>
                    <a:pt x="27432" y="0"/>
                  </a:lnTo>
                  <a:lnTo>
                    <a:pt x="0" y="9144"/>
                  </a:lnTo>
                  <a:lnTo>
                    <a:pt x="28956" y="89916"/>
                  </a:lnTo>
                  <a:lnTo>
                    <a:pt x="56388" y="80010"/>
                  </a:lnTo>
                  <a:close/>
                </a:path>
                <a:path w="520700" h="813435">
                  <a:moveTo>
                    <a:pt x="95250" y="188214"/>
                  </a:moveTo>
                  <a:lnTo>
                    <a:pt x="65532" y="107442"/>
                  </a:lnTo>
                  <a:lnTo>
                    <a:pt x="38862" y="117348"/>
                  </a:lnTo>
                  <a:lnTo>
                    <a:pt x="67818" y="197358"/>
                  </a:lnTo>
                  <a:lnTo>
                    <a:pt x="95250" y="188214"/>
                  </a:lnTo>
                  <a:close/>
                </a:path>
                <a:path w="520700" h="813435">
                  <a:moveTo>
                    <a:pt x="134112" y="295656"/>
                  </a:moveTo>
                  <a:lnTo>
                    <a:pt x="104394" y="214884"/>
                  </a:lnTo>
                  <a:lnTo>
                    <a:pt x="77724" y="224790"/>
                  </a:lnTo>
                  <a:lnTo>
                    <a:pt x="106680" y="304800"/>
                  </a:lnTo>
                  <a:lnTo>
                    <a:pt x="134112" y="295656"/>
                  </a:lnTo>
                  <a:close/>
                </a:path>
                <a:path w="520700" h="813435">
                  <a:moveTo>
                    <a:pt x="172974" y="403098"/>
                  </a:moveTo>
                  <a:lnTo>
                    <a:pt x="143256" y="322326"/>
                  </a:lnTo>
                  <a:lnTo>
                    <a:pt x="116586" y="332232"/>
                  </a:lnTo>
                  <a:lnTo>
                    <a:pt x="145542" y="412242"/>
                  </a:lnTo>
                  <a:lnTo>
                    <a:pt x="172974" y="403098"/>
                  </a:lnTo>
                  <a:close/>
                </a:path>
                <a:path w="520700" h="813435">
                  <a:moveTo>
                    <a:pt x="211836" y="510540"/>
                  </a:moveTo>
                  <a:lnTo>
                    <a:pt x="182118" y="429768"/>
                  </a:lnTo>
                  <a:lnTo>
                    <a:pt x="155448" y="439674"/>
                  </a:lnTo>
                  <a:lnTo>
                    <a:pt x="184404" y="520446"/>
                  </a:lnTo>
                  <a:lnTo>
                    <a:pt x="211836" y="510540"/>
                  </a:lnTo>
                  <a:close/>
                </a:path>
                <a:path w="520700" h="813435">
                  <a:moveTo>
                    <a:pt x="221868" y="539608"/>
                  </a:moveTo>
                  <a:lnTo>
                    <a:pt x="220980" y="537210"/>
                  </a:lnTo>
                  <a:lnTo>
                    <a:pt x="194310" y="547116"/>
                  </a:lnTo>
                  <a:lnTo>
                    <a:pt x="208788" y="587502"/>
                  </a:lnTo>
                  <a:lnTo>
                    <a:pt x="208788" y="579882"/>
                  </a:lnTo>
                  <a:lnTo>
                    <a:pt x="217932" y="538734"/>
                  </a:lnTo>
                  <a:lnTo>
                    <a:pt x="221868" y="539608"/>
                  </a:lnTo>
                  <a:close/>
                </a:path>
                <a:path w="520700" h="813435">
                  <a:moveTo>
                    <a:pt x="236220" y="578358"/>
                  </a:moveTo>
                  <a:lnTo>
                    <a:pt x="221868" y="539608"/>
                  </a:lnTo>
                  <a:lnTo>
                    <a:pt x="217932" y="538734"/>
                  </a:lnTo>
                  <a:lnTo>
                    <a:pt x="208788" y="579882"/>
                  </a:lnTo>
                  <a:lnTo>
                    <a:pt x="236220" y="578358"/>
                  </a:lnTo>
                  <a:close/>
                </a:path>
                <a:path w="520700" h="813435">
                  <a:moveTo>
                    <a:pt x="236220" y="585978"/>
                  </a:moveTo>
                  <a:lnTo>
                    <a:pt x="236220" y="578358"/>
                  </a:lnTo>
                  <a:lnTo>
                    <a:pt x="208788" y="579882"/>
                  </a:lnTo>
                  <a:lnTo>
                    <a:pt x="208788" y="587502"/>
                  </a:lnTo>
                  <a:lnTo>
                    <a:pt x="211074" y="593598"/>
                  </a:lnTo>
                  <a:lnTo>
                    <a:pt x="217170" y="597408"/>
                  </a:lnTo>
                  <a:lnTo>
                    <a:pt x="223266" y="597408"/>
                  </a:lnTo>
                  <a:lnTo>
                    <a:pt x="229362" y="596646"/>
                  </a:lnTo>
                  <a:lnTo>
                    <a:pt x="234696" y="592074"/>
                  </a:lnTo>
                  <a:lnTo>
                    <a:pt x="236220" y="585978"/>
                  </a:lnTo>
                  <a:close/>
                </a:path>
                <a:path w="520700" h="813435">
                  <a:moveTo>
                    <a:pt x="245364" y="544830"/>
                  </a:moveTo>
                  <a:lnTo>
                    <a:pt x="221868" y="539608"/>
                  </a:lnTo>
                  <a:lnTo>
                    <a:pt x="236220" y="578358"/>
                  </a:lnTo>
                  <a:lnTo>
                    <a:pt x="236220" y="585978"/>
                  </a:lnTo>
                  <a:lnTo>
                    <a:pt x="245364" y="544830"/>
                  </a:lnTo>
                  <a:close/>
                </a:path>
                <a:path w="520700" h="813435">
                  <a:moveTo>
                    <a:pt x="270510" y="432816"/>
                  </a:moveTo>
                  <a:lnTo>
                    <a:pt x="242316" y="426720"/>
                  </a:lnTo>
                  <a:lnTo>
                    <a:pt x="224028" y="510540"/>
                  </a:lnTo>
                  <a:lnTo>
                    <a:pt x="251460" y="516636"/>
                  </a:lnTo>
                  <a:lnTo>
                    <a:pt x="270510" y="432816"/>
                  </a:lnTo>
                  <a:close/>
                </a:path>
                <a:path w="520700" h="813435">
                  <a:moveTo>
                    <a:pt x="294894" y="321564"/>
                  </a:moveTo>
                  <a:lnTo>
                    <a:pt x="267462" y="315468"/>
                  </a:lnTo>
                  <a:lnTo>
                    <a:pt x="248412" y="399288"/>
                  </a:lnTo>
                  <a:lnTo>
                    <a:pt x="276606" y="405384"/>
                  </a:lnTo>
                  <a:lnTo>
                    <a:pt x="294894" y="321564"/>
                  </a:lnTo>
                  <a:close/>
                </a:path>
                <a:path w="520700" h="813435">
                  <a:moveTo>
                    <a:pt x="323850" y="266700"/>
                  </a:moveTo>
                  <a:lnTo>
                    <a:pt x="310134" y="229362"/>
                  </a:lnTo>
                  <a:lnTo>
                    <a:pt x="304038" y="225552"/>
                  </a:lnTo>
                  <a:lnTo>
                    <a:pt x="297180" y="225636"/>
                  </a:lnTo>
                  <a:lnTo>
                    <a:pt x="291084" y="226314"/>
                  </a:lnTo>
                  <a:lnTo>
                    <a:pt x="285750" y="230886"/>
                  </a:lnTo>
                  <a:lnTo>
                    <a:pt x="284988" y="236982"/>
                  </a:lnTo>
                  <a:lnTo>
                    <a:pt x="273558" y="287274"/>
                  </a:lnTo>
                  <a:lnTo>
                    <a:pt x="284988" y="289745"/>
                  </a:lnTo>
                  <a:lnTo>
                    <a:pt x="284988" y="244602"/>
                  </a:lnTo>
                  <a:lnTo>
                    <a:pt x="312420" y="243078"/>
                  </a:lnTo>
                  <a:lnTo>
                    <a:pt x="312420" y="270945"/>
                  </a:lnTo>
                  <a:lnTo>
                    <a:pt x="323850" y="266700"/>
                  </a:lnTo>
                  <a:close/>
                </a:path>
                <a:path w="520700" h="813435">
                  <a:moveTo>
                    <a:pt x="312420" y="243078"/>
                  </a:moveTo>
                  <a:lnTo>
                    <a:pt x="284988" y="244602"/>
                  </a:lnTo>
                  <a:lnTo>
                    <a:pt x="297180" y="276606"/>
                  </a:lnTo>
                  <a:lnTo>
                    <a:pt x="306003" y="273328"/>
                  </a:lnTo>
                  <a:lnTo>
                    <a:pt x="312420" y="243078"/>
                  </a:lnTo>
                  <a:close/>
                </a:path>
                <a:path w="520700" h="813435">
                  <a:moveTo>
                    <a:pt x="306003" y="273328"/>
                  </a:moveTo>
                  <a:lnTo>
                    <a:pt x="297180" y="276606"/>
                  </a:lnTo>
                  <a:lnTo>
                    <a:pt x="284988" y="244602"/>
                  </a:lnTo>
                  <a:lnTo>
                    <a:pt x="284988" y="289745"/>
                  </a:lnTo>
                  <a:lnTo>
                    <a:pt x="301752" y="293370"/>
                  </a:lnTo>
                  <a:lnTo>
                    <a:pt x="306003" y="273328"/>
                  </a:lnTo>
                  <a:close/>
                </a:path>
                <a:path w="520700" h="813435">
                  <a:moveTo>
                    <a:pt x="312420" y="270945"/>
                  </a:moveTo>
                  <a:lnTo>
                    <a:pt x="312420" y="243078"/>
                  </a:lnTo>
                  <a:lnTo>
                    <a:pt x="306003" y="273328"/>
                  </a:lnTo>
                  <a:lnTo>
                    <a:pt x="312420" y="270945"/>
                  </a:lnTo>
                  <a:close/>
                </a:path>
                <a:path w="520700" h="813435">
                  <a:moveTo>
                    <a:pt x="363474" y="374142"/>
                  </a:moveTo>
                  <a:lnTo>
                    <a:pt x="333756" y="294132"/>
                  </a:lnTo>
                  <a:lnTo>
                    <a:pt x="307086" y="304038"/>
                  </a:lnTo>
                  <a:lnTo>
                    <a:pt x="336042" y="384048"/>
                  </a:lnTo>
                  <a:lnTo>
                    <a:pt x="363474" y="374142"/>
                  </a:lnTo>
                  <a:close/>
                </a:path>
                <a:path w="520700" h="813435">
                  <a:moveTo>
                    <a:pt x="402336" y="481584"/>
                  </a:moveTo>
                  <a:lnTo>
                    <a:pt x="372618" y="400812"/>
                  </a:lnTo>
                  <a:lnTo>
                    <a:pt x="345948" y="410718"/>
                  </a:lnTo>
                  <a:lnTo>
                    <a:pt x="375666" y="491490"/>
                  </a:lnTo>
                  <a:lnTo>
                    <a:pt x="402336" y="481584"/>
                  </a:lnTo>
                  <a:close/>
                </a:path>
                <a:path w="520700" h="813435">
                  <a:moveTo>
                    <a:pt x="441960" y="589026"/>
                  </a:moveTo>
                  <a:lnTo>
                    <a:pt x="412242" y="508254"/>
                  </a:lnTo>
                  <a:lnTo>
                    <a:pt x="385572" y="518160"/>
                  </a:lnTo>
                  <a:lnTo>
                    <a:pt x="415290" y="598932"/>
                  </a:lnTo>
                  <a:lnTo>
                    <a:pt x="441960" y="589026"/>
                  </a:lnTo>
                  <a:close/>
                </a:path>
                <a:path w="520700" h="813435">
                  <a:moveTo>
                    <a:pt x="480822" y="696468"/>
                  </a:moveTo>
                  <a:lnTo>
                    <a:pt x="451866" y="615696"/>
                  </a:lnTo>
                  <a:lnTo>
                    <a:pt x="425196" y="625602"/>
                  </a:lnTo>
                  <a:lnTo>
                    <a:pt x="454152" y="706374"/>
                  </a:lnTo>
                  <a:lnTo>
                    <a:pt x="480822" y="696468"/>
                  </a:lnTo>
                  <a:close/>
                </a:path>
                <a:path w="520700" h="813435">
                  <a:moveTo>
                    <a:pt x="520446" y="803910"/>
                  </a:moveTo>
                  <a:lnTo>
                    <a:pt x="490728" y="723138"/>
                  </a:lnTo>
                  <a:lnTo>
                    <a:pt x="464058" y="733044"/>
                  </a:lnTo>
                  <a:lnTo>
                    <a:pt x="493776" y="813054"/>
                  </a:lnTo>
                  <a:lnTo>
                    <a:pt x="520446" y="803910"/>
                  </a:lnTo>
                  <a:close/>
                </a:path>
              </a:pathLst>
            </a:custGeom>
            <a:solidFill>
              <a:srgbClr val="000000"/>
            </a:solidFill>
          </p:spPr>
          <p:txBody>
            <a:bodyPr wrap="square" lIns="0" tIns="0" rIns="0" bIns="0" rtlCol="0"/>
            <a:lstStyle/>
            <a:p>
              <a:endParaRPr/>
            </a:p>
          </p:txBody>
        </p:sp>
        <p:sp>
          <p:nvSpPr>
            <p:cNvPr id="14" name="object 14"/>
            <p:cNvSpPr/>
            <p:nvPr/>
          </p:nvSpPr>
          <p:spPr>
            <a:xfrm>
              <a:off x="5030724" y="4528566"/>
              <a:ext cx="542290" cy="140970"/>
            </a:xfrm>
            <a:custGeom>
              <a:avLst/>
              <a:gdLst/>
              <a:ahLst/>
              <a:cxnLst/>
              <a:rect l="l" t="t" r="r" b="b"/>
              <a:pathLst>
                <a:path w="542289" h="140970">
                  <a:moveTo>
                    <a:pt x="431257" y="47600"/>
                  </a:moveTo>
                  <a:lnTo>
                    <a:pt x="427481" y="44958"/>
                  </a:lnTo>
                  <a:lnTo>
                    <a:pt x="391324" y="25095"/>
                  </a:lnTo>
                  <a:lnTo>
                    <a:pt x="350341" y="14143"/>
                  </a:lnTo>
                  <a:lnTo>
                    <a:pt x="305844" y="10987"/>
                  </a:lnTo>
                  <a:lnTo>
                    <a:pt x="259143" y="14512"/>
                  </a:lnTo>
                  <a:lnTo>
                    <a:pt x="211550" y="23602"/>
                  </a:lnTo>
                  <a:lnTo>
                    <a:pt x="164376" y="37145"/>
                  </a:lnTo>
                  <a:lnTo>
                    <a:pt x="118932" y="54024"/>
                  </a:lnTo>
                  <a:lnTo>
                    <a:pt x="76530" y="73126"/>
                  </a:lnTo>
                  <a:lnTo>
                    <a:pt x="38481" y="93335"/>
                  </a:lnTo>
                  <a:lnTo>
                    <a:pt x="6096" y="113538"/>
                  </a:lnTo>
                  <a:lnTo>
                    <a:pt x="0" y="118110"/>
                  </a:lnTo>
                  <a:lnTo>
                    <a:pt x="16764" y="140970"/>
                  </a:lnTo>
                  <a:lnTo>
                    <a:pt x="23622" y="136398"/>
                  </a:lnTo>
                  <a:lnTo>
                    <a:pt x="56726" y="115880"/>
                  </a:lnTo>
                  <a:lnTo>
                    <a:pt x="96454" y="95207"/>
                  </a:lnTo>
                  <a:lnTo>
                    <a:pt x="141054" y="75847"/>
                  </a:lnTo>
                  <a:lnTo>
                    <a:pt x="188778" y="59264"/>
                  </a:lnTo>
                  <a:lnTo>
                    <a:pt x="237875" y="46926"/>
                  </a:lnTo>
                  <a:lnTo>
                    <a:pt x="286596" y="40298"/>
                  </a:lnTo>
                  <a:lnTo>
                    <a:pt x="333191" y="40847"/>
                  </a:lnTo>
                  <a:lnTo>
                    <a:pt x="375910" y="50040"/>
                  </a:lnTo>
                  <a:lnTo>
                    <a:pt x="413004" y="69342"/>
                  </a:lnTo>
                  <a:lnTo>
                    <a:pt x="415482" y="71037"/>
                  </a:lnTo>
                  <a:lnTo>
                    <a:pt x="431257" y="47600"/>
                  </a:lnTo>
                  <a:close/>
                </a:path>
                <a:path w="542289" h="140970">
                  <a:moveTo>
                    <a:pt x="442722" y="126301"/>
                  </a:moveTo>
                  <a:lnTo>
                    <a:pt x="442722" y="55626"/>
                  </a:lnTo>
                  <a:lnTo>
                    <a:pt x="427481" y="79248"/>
                  </a:lnTo>
                  <a:lnTo>
                    <a:pt x="415482" y="71037"/>
                  </a:lnTo>
                  <a:lnTo>
                    <a:pt x="383286" y="118872"/>
                  </a:lnTo>
                  <a:lnTo>
                    <a:pt x="442722" y="126301"/>
                  </a:lnTo>
                  <a:close/>
                </a:path>
                <a:path w="542289" h="140970">
                  <a:moveTo>
                    <a:pt x="442722" y="55626"/>
                  </a:moveTo>
                  <a:lnTo>
                    <a:pt x="431257" y="47600"/>
                  </a:lnTo>
                  <a:lnTo>
                    <a:pt x="415482" y="71037"/>
                  </a:lnTo>
                  <a:lnTo>
                    <a:pt x="427481" y="79248"/>
                  </a:lnTo>
                  <a:lnTo>
                    <a:pt x="442722" y="55626"/>
                  </a:lnTo>
                  <a:close/>
                </a:path>
                <a:path w="542289" h="140970">
                  <a:moveTo>
                    <a:pt x="541782" y="138684"/>
                  </a:moveTo>
                  <a:lnTo>
                    <a:pt x="463295" y="0"/>
                  </a:lnTo>
                  <a:lnTo>
                    <a:pt x="431257" y="47600"/>
                  </a:lnTo>
                  <a:lnTo>
                    <a:pt x="442722" y="55626"/>
                  </a:lnTo>
                  <a:lnTo>
                    <a:pt x="442722" y="126301"/>
                  </a:lnTo>
                  <a:lnTo>
                    <a:pt x="541782" y="138684"/>
                  </a:lnTo>
                  <a:close/>
                </a:path>
              </a:pathLst>
            </a:custGeom>
            <a:solidFill>
              <a:srgbClr val="FF2BD8"/>
            </a:solidFill>
          </p:spPr>
          <p:txBody>
            <a:bodyPr wrap="square" lIns="0" tIns="0" rIns="0" bIns="0" rtlCol="0"/>
            <a:lstStyle/>
            <a:p>
              <a:endParaRPr/>
            </a:p>
          </p:txBody>
        </p:sp>
      </p:grpSp>
      <p:sp>
        <p:nvSpPr>
          <p:cNvPr id="15" name="object 15"/>
          <p:cNvSpPr txBox="1"/>
          <p:nvPr/>
        </p:nvSpPr>
        <p:spPr>
          <a:xfrm>
            <a:off x="4803140" y="4246879"/>
            <a:ext cx="1017269"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Handover</a:t>
            </a:r>
            <a:endParaRPr sz="1800">
              <a:latin typeface="Arial"/>
              <a:cs typeface="Arial"/>
            </a:endParaRPr>
          </a:p>
        </p:txBody>
      </p:sp>
      <p:grpSp>
        <p:nvGrpSpPr>
          <p:cNvPr id="16" name="object 16"/>
          <p:cNvGrpSpPr/>
          <p:nvPr/>
        </p:nvGrpSpPr>
        <p:grpSpPr>
          <a:xfrm>
            <a:off x="3405378" y="5353050"/>
            <a:ext cx="2634615" cy="565150"/>
            <a:chOff x="3405378" y="5353050"/>
            <a:chExt cx="2634615" cy="565150"/>
          </a:xfrm>
        </p:grpSpPr>
        <p:pic>
          <p:nvPicPr>
            <p:cNvPr id="17" name="object 17"/>
            <p:cNvPicPr/>
            <p:nvPr/>
          </p:nvPicPr>
          <p:blipFill>
            <a:blip r:embed="rId5" cstate="print"/>
            <a:stretch>
              <a:fillRect/>
            </a:stretch>
          </p:blipFill>
          <p:spPr>
            <a:xfrm>
              <a:off x="3405378" y="5353050"/>
              <a:ext cx="2328343" cy="564549"/>
            </a:xfrm>
            <a:prstGeom prst="rect">
              <a:avLst/>
            </a:prstGeom>
          </p:spPr>
        </p:pic>
        <p:sp>
          <p:nvSpPr>
            <p:cNvPr id="18" name="object 18"/>
            <p:cNvSpPr/>
            <p:nvPr/>
          </p:nvSpPr>
          <p:spPr>
            <a:xfrm>
              <a:off x="5572506" y="5414010"/>
              <a:ext cx="467359" cy="110489"/>
            </a:xfrm>
            <a:custGeom>
              <a:avLst/>
              <a:gdLst/>
              <a:ahLst/>
              <a:cxnLst/>
              <a:rect l="l" t="t" r="r" b="b"/>
              <a:pathLst>
                <a:path w="467360" h="110489">
                  <a:moveTo>
                    <a:pt x="428996" y="55204"/>
                  </a:moveTo>
                  <a:lnTo>
                    <a:pt x="412601" y="45599"/>
                  </a:lnTo>
                  <a:lnTo>
                    <a:pt x="0" y="44196"/>
                  </a:lnTo>
                  <a:lnTo>
                    <a:pt x="0" y="63246"/>
                  </a:lnTo>
                  <a:lnTo>
                    <a:pt x="412712" y="64649"/>
                  </a:lnTo>
                  <a:lnTo>
                    <a:pt x="428996" y="55204"/>
                  </a:lnTo>
                  <a:close/>
                </a:path>
                <a:path w="467360" h="110489">
                  <a:moveTo>
                    <a:pt x="448056" y="66511"/>
                  </a:moveTo>
                  <a:lnTo>
                    <a:pt x="448056" y="64770"/>
                  </a:lnTo>
                  <a:lnTo>
                    <a:pt x="412601" y="64714"/>
                  </a:lnTo>
                  <a:lnTo>
                    <a:pt x="366522" y="91440"/>
                  </a:lnTo>
                  <a:lnTo>
                    <a:pt x="361950" y="93726"/>
                  </a:lnTo>
                  <a:lnTo>
                    <a:pt x="360426" y="99822"/>
                  </a:lnTo>
                  <a:lnTo>
                    <a:pt x="363474" y="104394"/>
                  </a:lnTo>
                  <a:lnTo>
                    <a:pt x="365760" y="108966"/>
                  </a:lnTo>
                  <a:lnTo>
                    <a:pt x="371856" y="110490"/>
                  </a:lnTo>
                  <a:lnTo>
                    <a:pt x="376428" y="107442"/>
                  </a:lnTo>
                  <a:lnTo>
                    <a:pt x="448056" y="66511"/>
                  </a:lnTo>
                  <a:close/>
                </a:path>
                <a:path w="467360" h="110489">
                  <a:moveTo>
                    <a:pt x="467106" y="55626"/>
                  </a:moveTo>
                  <a:lnTo>
                    <a:pt x="376428" y="2286"/>
                  </a:lnTo>
                  <a:lnTo>
                    <a:pt x="371856" y="0"/>
                  </a:lnTo>
                  <a:lnTo>
                    <a:pt x="366522" y="1524"/>
                  </a:lnTo>
                  <a:lnTo>
                    <a:pt x="363474" y="5334"/>
                  </a:lnTo>
                  <a:lnTo>
                    <a:pt x="361188" y="9906"/>
                  </a:lnTo>
                  <a:lnTo>
                    <a:pt x="362712" y="16002"/>
                  </a:lnTo>
                  <a:lnTo>
                    <a:pt x="367284" y="19050"/>
                  </a:lnTo>
                  <a:lnTo>
                    <a:pt x="412601" y="45599"/>
                  </a:lnTo>
                  <a:lnTo>
                    <a:pt x="448056" y="45720"/>
                  </a:lnTo>
                  <a:lnTo>
                    <a:pt x="448056" y="66511"/>
                  </a:lnTo>
                  <a:lnTo>
                    <a:pt x="467106" y="55626"/>
                  </a:lnTo>
                  <a:close/>
                </a:path>
                <a:path w="467360" h="110489">
                  <a:moveTo>
                    <a:pt x="448056" y="64770"/>
                  </a:moveTo>
                  <a:lnTo>
                    <a:pt x="448056" y="45720"/>
                  </a:lnTo>
                  <a:lnTo>
                    <a:pt x="412601" y="45599"/>
                  </a:lnTo>
                  <a:lnTo>
                    <a:pt x="428996" y="55204"/>
                  </a:lnTo>
                  <a:lnTo>
                    <a:pt x="442722" y="47244"/>
                  </a:lnTo>
                  <a:lnTo>
                    <a:pt x="442722" y="64751"/>
                  </a:lnTo>
                  <a:lnTo>
                    <a:pt x="448056" y="64770"/>
                  </a:lnTo>
                  <a:close/>
                </a:path>
                <a:path w="467360" h="110489">
                  <a:moveTo>
                    <a:pt x="442722" y="64751"/>
                  </a:moveTo>
                  <a:lnTo>
                    <a:pt x="442722" y="63246"/>
                  </a:lnTo>
                  <a:lnTo>
                    <a:pt x="428996" y="55204"/>
                  </a:lnTo>
                  <a:lnTo>
                    <a:pt x="412712" y="64649"/>
                  </a:lnTo>
                  <a:lnTo>
                    <a:pt x="442722" y="64751"/>
                  </a:lnTo>
                  <a:close/>
                </a:path>
                <a:path w="467360" h="110489">
                  <a:moveTo>
                    <a:pt x="442722" y="63246"/>
                  </a:moveTo>
                  <a:lnTo>
                    <a:pt x="442722" y="47244"/>
                  </a:lnTo>
                  <a:lnTo>
                    <a:pt x="428996" y="55204"/>
                  </a:lnTo>
                  <a:lnTo>
                    <a:pt x="442722" y="63246"/>
                  </a:lnTo>
                  <a:close/>
                </a:path>
              </a:pathLst>
            </a:custGeom>
            <a:solidFill>
              <a:srgbClr val="000000"/>
            </a:solidFill>
          </p:spPr>
          <p:txBody>
            <a:bodyPr wrap="square" lIns="0" tIns="0" rIns="0" bIns="0" rtlCol="0"/>
            <a:lstStyle/>
            <a:p>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11500" y="728726"/>
            <a:ext cx="3836035" cy="574040"/>
          </a:xfrm>
          <a:prstGeom prst="rect">
            <a:avLst/>
          </a:prstGeom>
        </p:spPr>
        <p:txBody>
          <a:bodyPr vert="horz" wrap="square" lIns="0" tIns="12700" rIns="0" bIns="0" rtlCol="0">
            <a:spAutoFit/>
          </a:bodyPr>
          <a:lstStyle/>
          <a:p>
            <a:pPr marL="12700">
              <a:lnSpc>
                <a:spcPct val="100000"/>
              </a:lnSpc>
              <a:spcBef>
                <a:spcPts val="100"/>
              </a:spcBef>
              <a:tabLst>
                <a:tab pos="3263900" algn="l"/>
              </a:tabLst>
            </a:pPr>
            <a:r>
              <a:rPr dirty="0"/>
              <a:t>Wireless</a:t>
            </a:r>
            <a:r>
              <a:rPr spc="-5" dirty="0"/>
              <a:t> LAN</a:t>
            </a:r>
            <a:r>
              <a:rPr dirty="0"/>
              <a:t>s	(1)</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47800" y="1887475"/>
            <a:ext cx="6785609" cy="75692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In 802.11, clients communicate via an AP (Access  Point) that is wired to the rest of the</a:t>
            </a:r>
            <a:r>
              <a:rPr sz="2400" spc="-15" dirty="0">
                <a:latin typeface="Arial"/>
                <a:cs typeface="Arial"/>
              </a:rPr>
              <a:t> </a:t>
            </a:r>
            <a:r>
              <a:rPr sz="2400" spc="-5" dirty="0">
                <a:latin typeface="Arial"/>
                <a:cs typeface="Arial"/>
              </a:rPr>
              <a:t>network.</a:t>
            </a:r>
            <a:endParaRPr sz="2400" dirty="0">
              <a:latin typeface="Arial"/>
              <a:cs typeface="Arial"/>
            </a:endParaRPr>
          </a:p>
        </p:txBody>
      </p:sp>
      <p:pic>
        <p:nvPicPr>
          <p:cNvPr id="5" name="object 5"/>
          <p:cNvPicPr/>
          <p:nvPr/>
        </p:nvPicPr>
        <p:blipFill>
          <a:blip r:embed="rId2" cstate="print"/>
          <a:stretch>
            <a:fillRect/>
          </a:stretch>
        </p:blipFill>
        <p:spPr>
          <a:xfrm>
            <a:off x="3181350" y="3200400"/>
            <a:ext cx="3829050" cy="306705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74745" y="728726"/>
            <a:ext cx="3708400" cy="574040"/>
          </a:xfrm>
          <a:prstGeom prst="rect">
            <a:avLst/>
          </a:prstGeom>
        </p:spPr>
        <p:txBody>
          <a:bodyPr vert="horz" wrap="square" lIns="0" tIns="12700" rIns="0" bIns="0" rtlCol="0">
            <a:spAutoFit/>
          </a:bodyPr>
          <a:lstStyle/>
          <a:p>
            <a:pPr marL="12700">
              <a:lnSpc>
                <a:spcPct val="100000"/>
              </a:lnSpc>
              <a:spcBef>
                <a:spcPts val="100"/>
              </a:spcBef>
            </a:pPr>
            <a:r>
              <a:rPr dirty="0"/>
              <a:t>Wireless </a:t>
            </a:r>
            <a:r>
              <a:rPr spc="-5" dirty="0"/>
              <a:t>LANs</a:t>
            </a:r>
            <a:r>
              <a:rPr spc="-105" dirty="0"/>
              <a:t> </a:t>
            </a:r>
            <a:r>
              <a:rPr spc="-5" dirty="0"/>
              <a:t>(2)</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222120" y="1714754"/>
            <a:ext cx="7613650" cy="1492716"/>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sz="2400" spc="-5" dirty="0">
                <a:latin typeface="Arial"/>
                <a:cs typeface="Arial"/>
              </a:rPr>
              <a:t>Signals in the 2.4GHz ISM band vary in strength due to  many effects, such as </a:t>
            </a:r>
            <a:r>
              <a:rPr sz="2400" b="1" spc="-5" dirty="0">
                <a:latin typeface="Arial"/>
                <a:cs typeface="Arial"/>
              </a:rPr>
              <a:t>multipath fading </a:t>
            </a:r>
            <a:r>
              <a:rPr sz="2400" spc="-5" dirty="0">
                <a:latin typeface="Arial"/>
                <a:cs typeface="Arial"/>
              </a:rPr>
              <a:t>due to reflections</a:t>
            </a:r>
            <a:endParaRPr sz="2400" dirty="0">
              <a:latin typeface="Arial"/>
              <a:cs typeface="Arial"/>
            </a:endParaRPr>
          </a:p>
          <a:p>
            <a:pPr marL="469900">
              <a:lnSpc>
                <a:spcPct val="100000"/>
              </a:lnSpc>
              <a:spcBef>
                <a:spcPts val="489"/>
              </a:spcBef>
              <a:tabLst>
                <a:tab pos="882015" algn="l"/>
              </a:tabLst>
            </a:pPr>
            <a:r>
              <a:rPr sz="2000" spc="-5" dirty="0">
                <a:solidFill>
                  <a:srgbClr val="0000FF"/>
                </a:solidFill>
                <a:latin typeface="Arial"/>
                <a:cs typeface="Arial"/>
              </a:rPr>
              <a:t>−	</a:t>
            </a:r>
            <a:r>
              <a:rPr sz="2000" spc="-5" dirty="0">
                <a:latin typeface="Arial"/>
                <a:cs typeface="Arial"/>
              </a:rPr>
              <a:t>requires complex transmission schemes, e.g.,</a:t>
            </a:r>
            <a:r>
              <a:rPr sz="2000" dirty="0">
                <a:latin typeface="Arial"/>
                <a:cs typeface="Arial"/>
              </a:rPr>
              <a:t> </a:t>
            </a:r>
            <a:r>
              <a:rPr sz="2000" spc="-5" dirty="0">
                <a:latin typeface="Arial"/>
                <a:cs typeface="Arial"/>
              </a:rPr>
              <a:t>OFDM</a:t>
            </a:r>
            <a:endParaRPr sz="2000" dirty="0">
              <a:latin typeface="Arial"/>
              <a:cs typeface="Arial"/>
            </a:endParaRPr>
          </a:p>
        </p:txBody>
      </p:sp>
      <p:pic>
        <p:nvPicPr>
          <p:cNvPr id="5" name="object 5"/>
          <p:cNvPicPr/>
          <p:nvPr/>
        </p:nvPicPr>
        <p:blipFill>
          <a:blip r:embed="rId2" cstate="print"/>
          <a:stretch>
            <a:fillRect/>
          </a:stretch>
        </p:blipFill>
        <p:spPr>
          <a:xfrm>
            <a:off x="1528317" y="4083208"/>
            <a:ext cx="7001256" cy="2844546"/>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74745" y="728726"/>
            <a:ext cx="3708400" cy="574040"/>
          </a:xfrm>
          <a:prstGeom prst="rect">
            <a:avLst/>
          </a:prstGeom>
        </p:spPr>
        <p:txBody>
          <a:bodyPr vert="horz" wrap="square" lIns="0" tIns="12700" rIns="0" bIns="0" rtlCol="0">
            <a:spAutoFit/>
          </a:bodyPr>
          <a:lstStyle/>
          <a:p>
            <a:pPr marL="12700">
              <a:lnSpc>
                <a:spcPct val="100000"/>
              </a:lnSpc>
              <a:spcBef>
                <a:spcPts val="100"/>
              </a:spcBef>
            </a:pPr>
            <a:r>
              <a:rPr dirty="0"/>
              <a:t>Wireless </a:t>
            </a:r>
            <a:r>
              <a:rPr spc="-5" dirty="0"/>
              <a:t>LANs</a:t>
            </a:r>
            <a:r>
              <a:rPr spc="-105" dirty="0"/>
              <a:t> </a:t>
            </a:r>
            <a:r>
              <a:rPr spc="-5" dirty="0"/>
              <a:t>(3)</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46530" y="1852802"/>
            <a:ext cx="7203440" cy="1123950"/>
          </a:xfrm>
          <a:prstGeom prst="rect">
            <a:avLst/>
          </a:prstGeom>
        </p:spPr>
        <p:txBody>
          <a:bodyPr vert="horz" wrap="square" lIns="0" tIns="12700" rIns="0" bIns="0" rtlCol="0">
            <a:spAutoFit/>
          </a:bodyPr>
          <a:lstStyle/>
          <a:p>
            <a:pPr marL="12700" marR="13970">
              <a:lnSpc>
                <a:spcPct val="100000"/>
              </a:lnSpc>
              <a:spcBef>
                <a:spcPts val="100"/>
              </a:spcBef>
            </a:pPr>
            <a:r>
              <a:rPr sz="2400" spc="-5" dirty="0">
                <a:latin typeface="Arial"/>
                <a:cs typeface="Arial"/>
              </a:rPr>
              <a:t>Radio broadcasts interfere with each </a:t>
            </a:r>
            <a:r>
              <a:rPr sz="2400" dirty="0">
                <a:latin typeface="Arial"/>
                <a:cs typeface="Arial"/>
              </a:rPr>
              <a:t>other, </a:t>
            </a:r>
            <a:r>
              <a:rPr sz="2400" spc="-5" dirty="0">
                <a:latin typeface="Arial"/>
                <a:cs typeface="Arial"/>
              </a:rPr>
              <a:t>and radio  ranges may incompletely</a:t>
            </a:r>
            <a:r>
              <a:rPr sz="2400" spc="30" dirty="0">
                <a:latin typeface="Arial"/>
                <a:cs typeface="Arial"/>
              </a:rPr>
              <a:t> </a:t>
            </a:r>
            <a:r>
              <a:rPr sz="2400" spc="-5" dirty="0">
                <a:latin typeface="Arial"/>
                <a:cs typeface="Arial"/>
              </a:rPr>
              <a:t>overlap</a:t>
            </a:r>
            <a:endParaRPr sz="2400" dirty="0">
              <a:latin typeface="Arial"/>
              <a:cs typeface="Arial"/>
            </a:endParaRPr>
          </a:p>
          <a:p>
            <a:pPr marL="469900">
              <a:lnSpc>
                <a:spcPct val="100000"/>
              </a:lnSpc>
              <a:spcBef>
                <a:spcPts val="489"/>
              </a:spcBef>
              <a:tabLst>
                <a:tab pos="812165" algn="l"/>
              </a:tabLst>
            </a:pPr>
            <a:r>
              <a:rPr sz="2000" spc="-5" dirty="0">
                <a:solidFill>
                  <a:srgbClr val="0000FF"/>
                </a:solidFill>
                <a:latin typeface="Arial"/>
                <a:cs typeface="Arial"/>
              </a:rPr>
              <a:t>−	</a:t>
            </a:r>
            <a:r>
              <a:rPr sz="2000" spc="-10" dirty="0">
                <a:latin typeface="Arial"/>
                <a:cs typeface="Arial"/>
              </a:rPr>
              <a:t>CSMA </a:t>
            </a:r>
            <a:r>
              <a:rPr sz="2000" spc="-5" dirty="0">
                <a:latin typeface="Arial"/>
                <a:cs typeface="Arial"/>
              </a:rPr>
              <a:t>(Carrier Sense Multiple Access) </a:t>
            </a:r>
            <a:r>
              <a:rPr sz="2000" spc="-10" dirty="0">
                <a:latin typeface="Arial"/>
                <a:cs typeface="Arial"/>
              </a:rPr>
              <a:t>designs </a:t>
            </a:r>
            <a:r>
              <a:rPr sz="2000" spc="-5" dirty="0">
                <a:latin typeface="Arial"/>
                <a:cs typeface="Arial"/>
              </a:rPr>
              <a:t>are</a:t>
            </a:r>
            <a:r>
              <a:rPr sz="2000" spc="125" dirty="0">
                <a:latin typeface="Arial"/>
                <a:cs typeface="Arial"/>
              </a:rPr>
              <a:t> </a:t>
            </a:r>
            <a:r>
              <a:rPr sz="2000" spc="-10" dirty="0">
                <a:latin typeface="Arial"/>
                <a:cs typeface="Arial"/>
              </a:rPr>
              <a:t>used</a:t>
            </a:r>
            <a:endParaRPr sz="2000" dirty="0">
              <a:latin typeface="Arial"/>
              <a:cs typeface="Arial"/>
            </a:endParaRPr>
          </a:p>
        </p:txBody>
      </p:sp>
      <p:pic>
        <p:nvPicPr>
          <p:cNvPr id="5" name="object 5"/>
          <p:cNvPicPr/>
          <p:nvPr/>
        </p:nvPicPr>
        <p:blipFill>
          <a:blip r:embed="rId2" cstate="print"/>
          <a:stretch>
            <a:fillRect/>
          </a:stretch>
        </p:blipFill>
        <p:spPr>
          <a:xfrm>
            <a:off x="2400300" y="3499103"/>
            <a:ext cx="5295900" cy="3204971"/>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92300" y="728726"/>
            <a:ext cx="6270625" cy="574040"/>
          </a:xfrm>
          <a:prstGeom prst="rect">
            <a:avLst/>
          </a:prstGeom>
        </p:spPr>
        <p:txBody>
          <a:bodyPr vert="horz" wrap="square" lIns="0" tIns="12700" rIns="0" bIns="0" rtlCol="0">
            <a:spAutoFit/>
          </a:bodyPr>
          <a:lstStyle/>
          <a:p>
            <a:pPr marL="12700">
              <a:lnSpc>
                <a:spcPct val="100000"/>
              </a:lnSpc>
              <a:spcBef>
                <a:spcPts val="100"/>
              </a:spcBef>
            </a:pPr>
            <a:r>
              <a:rPr spc="-5" dirty="0"/>
              <a:t>RFID and </a:t>
            </a:r>
            <a:r>
              <a:rPr dirty="0"/>
              <a:t>Sensor </a:t>
            </a:r>
            <a:r>
              <a:rPr spc="-5" dirty="0"/>
              <a:t>Networks</a:t>
            </a:r>
            <a:r>
              <a:rPr spc="-114" dirty="0"/>
              <a:t> </a:t>
            </a:r>
            <a:r>
              <a:rPr dirty="0"/>
              <a:t>(</a:t>
            </a:r>
            <a:r>
              <a:rPr lang="en-US" dirty="0"/>
              <a:t>1</a:t>
            </a:r>
            <a:r>
              <a:rPr dirty="0"/>
              <a:t>)</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457200" y="1479806"/>
            <a:ext cx="9144000" cy="2702022"/>
          </a:xfrm>
          <a:prstGeom prst="rect">
            <a:avLst/>
          </a:prstGeom>
        </p:spPr>
        <p:txBody>
          <a:bodyPr vert="horz" wrap="square" lIns="0" tIns="87630" rIns="0" bIns="0" rtlCol="0">
            <a:spAutoFit/>
          </a:bodyPr>
          <a:lstStyle/>
          <a:p>
            <a:pPr marL="355600" indent="-342900">
              <a:lnSpc>
                <a:spcPct val="100000"/>
              </a:lnSpc>
              <a:spcBef>
                <a:spcPts val="690"/>
              </a:spcBef>
              <a:buFont typeface="Arial" panose="020B0604020202020204" pitchFamily="34" charset="0"/>
              <a:buChar char="•"/>
            </a:pPr>
            <a:r>
              <a:rPr lang="en-US" sz="2000" spc="-5" dirty="0">
                <a:latin typeface="Arial"/>
                <a:cs typeface="Arial"/>
              </a:rPr>
              <a:t>RFID: </a:t>
            </a:r>
            <a:r>
              <a:rPr lang="en-US" sz="2000" b="1" spc="-5" dirty="0">
                <a:latin typeface="Arial"/>
                <a:cs typeface="Arial"/>
              </a:rPr>
              <a:t>R</a:t>
            </a:r>
            <a:r>
              <a:rPr lang="en-US" sz="2000" spc="-5" dirty="0">
                <a:latin typeface="Arial"/>
                <a:cs typeface="Arial"/>
              </a:rPr>
              <a:t>adio </a:t>
            </a:r>
            <a:r>
              <a:rPr lang="en-US" sz="2000" b="1" spc="-5" dirty="0">
                <a:latin typeface="Arial"/>
                <a:cs typeface="Arial"/>
              </a:rPr>
              <a:t>F</a:t>
            </a:r>
            <a:r>
              <a:rPr lang="en-US" sz="2000" spc="-5" dirty="0">
                <a:latin typeface="Arial"/>
                <a:cs typeface="Arial"/>
              </a:rPr>
              <a:t>requency </a:t>
            </a:r>
            <a:r>
              <a:rPr lang="en-US" sz="2000" b="1" spc="-5" dirty="0">
                <a:latin typeface="Arial"/>
                <a:cs typeface="Arial"/>
              </a:rPr>
              <a:t>Identification</a:t>
            </a:r>
          </a:p>
          <a:p>
            <a:pPr marL="355600" indent="-342900">
              <a:lnSpc>
                <a:spcPct val="100000"/>
              </a:lnSpc>
              <a:spcBef>
                <a:spcPts val="690"/>
              </a:spcBef>
              <a:buFont typeface="Arial" panose="020B0604020202020204" pitchFamily="34" charset="0"/>
              <a:buChar char="•"/>
            </a:pPr>
            <a:r>
              <a:rPr lang="en-US" sz="2400" spc="-5" dirty="0">
                <a:latin typeface="Arial"/>
                <a:cs typeface="Arial"/>
              </a:rPr>
              <a:t>Passive UHF RFID networks everyday</a:t>
            </a:r>
            <a:r>
              <a:rPr lang="en-US" sz="2400" spc="25" dirty="0">
                <a:latin typeface="Arial"/>
                <a:cs typeface="Arial"/>
              </a:rPr>
              <a:t> </a:t>
            </a:r>
            <a:r>
              <a:rPr lang="en-US" sz="2400" spc="-5" dirty="0">
                <a:latin typeface="Arial"/>
                <a:cs typeface="Arial"/>
              </a:rPr>
              <a:t>objects:</a:t>
            </a:r>
            <a:endParaRPr lang="en-US" sz="2400" dirty="0">
              <a:latin typeface="Arial"/>
              <a:cs typeface="Arial"/>
            </a:endParaRPr>
          </a:p>
          <a:p>
            <a:pPr marL="812800" indent="-344170">
              <a:lnSpc>
                <a:spcPct val="100000"/>
              </a:lnSpc>
              <a:spcBef>
                <a:spcPts val="490"/>
              </a:spcBef>
              <a:buClr>
                <a:srgbClr val="0000FF"/>
              </a:buClr>
              <a:buChar char="−"/>
              <a:tabLst>
                <a:tab pos="812165" algn="l"/>
                <a:tab pos="813435" algn="l"/>
              </a:tabLst>
            </a:pPr>
            <a:r>
              <a:rPr lang="en-US" sz="2000" spc="-5" dirty="0">
                <a:latin typeface="Arial"/>
                <a:cs typeface="Arial"/>
              </a:rPr>
              <a:t>Tags (stickers with not even a </a:t>
            </a:r>
            <a:r>
              <a:rPr lang="en-US" sz="2000" spc="-10" dirty="0">
                <a:latin typeface="Arial"/>
                <a:cs typeface="Arial"/>
              </a:rPr>
              <a:t>battery) </a:t>
            </a:r>
            <a:r>
              <a:rPr lang="en-US" sz="2000" spc="-5" dirty="0">
                <a:latin typeface="Arial"/>
                <a:cs typeface="Arial"/>
              </a:rPr>
              <a:t>are </a:t>
            </a:r>
            <a:r>
              <a:rPr lang="en-US" sz="2000" spc="-10" dirty="0">
                <a:latin typeface="Arial"/>
                <a:cs typeface="Arial"/>
              </a:rPr>
              <a:t>placed </a:t>
            </a:r>
            <a:r>
              <a:rPr lang="en-US" sz="2000" spc="-5" dirty="0">
                <a:latin typeface="Arial"/>
                <a:cs typeface="Arial"/>
              </a:rPr>
              <a:t>on</a:t>
            </a:r>
            <a:r>
              <a:rPr lang="en-US" sz="2000" spc="35" dirty="0">
                <a:latin typeface="Arial"/>
                <a:cs typeface="Arial"/>
              </a:rPr>
              <a:t> </a:t>
            </a:r>
            <a:r>
              <a:rPr lang="en-US" sz="2000" spc="-10" dirty="0">
                <a:latin typeface="Arial"/>
                <a:cs typeface="Arial"/>
              </a:rPr>
              <a:t>objects</a:t>
            </a:r>
            <a:endParaRPr lang="en-US" sz="2000" dirty="0">
              <a:latin typeface="Arial"/>
              <a:cs typeface="Arial"/>
            </a:endParaRPr>
          </a:p>
          <a:p>
            <a:pPr marL="812800" indent="-343535">
              <a:lnSpc>
                <a:spcPct val="100000"/>
              </a:lnSpc>
              <a:spcBef>
                <a:spcPts val="480"/>
              </a:spcBef>
              <a:buClr>
                <a:srgbClr val="0000FF"/>
              </a:buClr>
              <a:buChar char="−"/>
              <a:tabLst>
                <a:tab pos="812165" algn="l"/>
                <a:tab pos="813435" algn="l"/>
              </a:tabLst>
            </a:pPr>
            <a:r>
              <a:rPr lang="en-US" sz="2000" spc="-10" dirty="0">
                <a:latin typeface="Arial"/>
                <a:cs typeface="Arial"/>
              </a:rPr>
              <a:t>Readers </a:t>
            </a:r>
            <a:r>
              <a:rPr lang="en-US" sz="2000" spc="-5" dirty="0">
                <a:latin typeface="Arial"/>
                <a:cs typeface="Arial"/>
              </a:rPr>
              <a:t>send signals that the tags reflect to</a:t>
            </a:r>
            <a:r>
              <a:rPr lang="en-US" sz="2000" spc="40" dirty="0">
                <a:latin typeface="Arial"/>
                <a:cs typeface="Arial"/>
              </a:rPr>
              <a:t> </a:t>
            </a:r>
            <a:r>
              <a:rPr lang="en-US" sz="2000" spc="-5" dirty="0">
                <a:latin typeface="Arial"/>
                <a:cs typeface="Arial"/>
              </a:rPr>
              <a:t>communicate Tags communicate at distances of several meters</a:t>
            </a:r>
          </a:p>
          <a:p>
            <a:pPr marL="355600" indent="-342900">
              <a:lnSpc>
                <a:spcPct val="100000"/>
              </a:lnSpc>
              <a:spcBef>
                <a:spcPts val="690"/>
              </a:spcBef>
              <a:buFont typeface="Arial" panose="020B0604020202020204" pitchFamily="34" charset="0"/>
              <a:buChar char="•"/>
            </a:pPr>
            <a:r>
              <a:rPr lang="en-US" sz="2000" spc="-5" dirty="0">
                <a:latin typeface="Arial"/>
                <a:cs typeface="Arial"/>
              </a:rPr>
              <a:t>HF RFID is short range, 1 meter</a:t>
            </a:r>
          </a:p>
          <a:p>
            <a:pPr marL="355600" indent="-342900">
              <a:lnSpc>
                <a:spcPct val="100000"/>
              </a:lnSpc>
              <a:spcBef>
                <a:spcPts val="690"/>
              </a:spcBef>
              <a:buFont typeface="Arial" panose="020B0604020202020204" pitchFamily="34" charset="0"/>
              <a:buChar char="•"/>
            </a:pPr>
            <a:r>
              <a:rPr lang="en-US" sz="2000" spc="-5" dirty="0">
                <a:latin typeface="Arial"/>
                <a:cs typeface="Arial"/>
              </a:rPr>
              <a:t>LF RFID is used for animal tracking</a:t>
            </a:r>
          </a:p>
        </p:txBody>
      </p:sp>
      <p:grpSp>
        <p:nvGrpSpPr>
          <p:cNvPr id="6" name="Group 5">
            <a:extLst>
              <a:ext uri="{FF2B5EF4-FFF2-40B4-BE49-F238E27FC236}">
                <a16:creationId xmlns:a16="http://schemas.microsoft.com/office/drawing/2014/main" id="{EC22B656-2327-4728-B88D-246646656EA6}"/>
              </a:ext>
            </a:extLst>
          </p:cNvPr>
          <p:cNvGrpSpPr>
            <a:grpSpLocks noGrp="1" noUngrp="1" noChangeAspect="1"/>
          </p:cNvGrpSpPr>
          <p:nvPr/>
        </p:nvGrpSpPr>
        <p:grpSpPr>
          <a:xfrm>
            <a:off x="1141412" y="4735262"/>
            <a:ext cx="7772400" cy="3013075"/>
            <a:chOff x="685800" y="2168525"/>
            <a:chExt cx="7772400" cy="3013075"/>
          </a:xfrm>
        </p:grpSpPr>
        <p:pic>
          <p:nvPicPr>
            <p:cNvPr id="7" name="Picture 6" descr="01_Page_32.tif">
              <a:extLst>
                <a:ext uri="{FF2B5EF4-FFF2-40B4-BE49-F238E27FC236}">
                  <a16:creationId xmlns:a16="http://schemas.microsoft.com/office/drawing/2014/main" id="{6E8DFAC5-0AEB-426A-87F7-8916C6722ED7}"/>
                </a:ext>
              </a:extLst>
            </p:cNvPr>
            <p:cNvPicPr>
              <a:picLocks noRot="1" noChangeAspect="1" noMove="1" noResize="1"/>
            </p:cNvPicPr>
            <p:nvPr isPhoto="1"/>
          </p:nvPicPr>
          <p:blipFill>
            <a:blip r:embed="rId2" cstate="print">
              <a:lum/>
            </a:blip>
            <a:stretch>
              <a:fillRect/>
            </a:stretch>
          </p:blipFill>
          <p:spPr>
            <a:xfrm>
              <a:off x="685800" y="2168525"/>
              <a:ext cx="7772400" cy="2519363"/>
            </a:xfrm>
            <a:prstGeom prst="rect">
              <a:avLst/>
            </a:prstGeom>
            <a:noFill/>
            <a:ln>
              <a:noFill/>
            </a:ln>
          </p:spPr>
        </p:pic>
        <p:sp>
          <p:nvSpPr>
            <p:cNvPr id="8" name="Rectangle 7">
              <a:extLst>
                <a:ext uri="{FF2B5EF4-FFF2-40B4-BE49-F238E27FC236}">
                  <a16:creationId xmlns:a16="http://schemas.microsoft.com/office/drawing/2014/main" id="{9402D2A2-0F83-4D91-882A-4963A3F3EEFC}"/>
                </a:ext>
              </a:extLst>
            </p:cNvPr>
            <p:cNvSpPr/>
            <p:nvPr/>
          </p:nvSpPr>
          <p:spPr>
            <a:xfrm>
              <a:off x="685800" y="4838700"/>
              <a:ext cx="7772400" cy="342900"/>
            </a:xfrm>
            <a:prstGeom prst="rect">
              <a:avLst/>
            </a:prstGeom>
            <a:noFill/>
            <a:ln>
              <a:noFill/>
            </a:ln>
          </p:spPr>
          <p:txBody>
            <a:bodyPr anchor="ctr">
              <a:noAutofit/>
            </a:bodyPr>
            <a:lstStyle/>
            <a:p>
              <a:pPr algn="ctr"/>
              <a:r>
                <a:rPr lang="en-US" sz="2000" dirty="0"/>
                <a:t>RFID used t o network everyday objects.</a:t>
              </a: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5919" y="289568"/>
            <a:ext cx="6270625" cy="574040"/>
          </a:xfrm>
          <a:prstGeom prst="rect">
            <a:avLst/>
          </a:prstGeom>
        </p:spPr>
        <p:txBody>
          <a:bodyPr vert="horz" wrap="square" lIns="0" tIns="12700" rIns="0" bIns="0" rtlCol="0">
            <a:spAutoFit/>
          </a:bodyPr>
          <a:lstStyle/>
          <a:p>
            <a:pPr marL="12700">
              <a:lnSpc>
                <a:spcPct val="100000"/>
              </a:lnSpc>
              <a:spcBef>
                <a:spcPts val="100"/>
              </a:spcBef>
            </a:pPr>
            <a:r>
              <a:rPr spc="-5" dirty="0"/>
              <a:t>RFID and </a:t>
            </a:r>
            <a:r>
              <a:rPr dirty="0"/>
              <a:t>Sensor </a:t>
            </a:r>
            <a:r>
              <a:rPr spc="-5" dirty="0"/>
              <a:t>Networks</a:t>
            </a:r>
            <a:r>
              <a:rPr spc="-114" dirty="0"/>
              <a:t> </a:t>
            </a:r>
            <a:r>
              <a:rPr dirty="0"/>
              <a:t>(2)</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469231" y="887671"/>
            <a:ext cx="9144000" cy="3425297"/>
          </a:xfrm>
          <a:prstGeom prst="rect">
            <a:avLst/>
          </a:prstGeom>
        </p:spPr>
        <p:txBody>
          <a:bodyPr vert="horz" wrap="square" lIns="0" tIns="87630" rIns="0" bIns="0" rtlCol="0">
            <a:spAutoFit/>
          </a:bodyPr>
          <a:lstStyle/>
          <a:p>
            <a:pPr marL="355600" indent="-342900">
              <a:lnSpc>
                <a:spcPct val="100000"/>
              </a:lnSpc>
              <a:spcBef>
                <a:spcPts val="690"/>
              </a:spcBef>
              <a:buFont typeface="Arial" panose="020B0604020202020204" pitchFamily="34" charset="0"/>
              <a:buChar char="•"/>
            </a:pPr>
            <a:r>
              <a:rPr sz="2800" spc="-5" dirty="0">
                <a:latin typeface="Arial"/>
                <a:cs typeface="Arial"/>
              </a:rPr>
              <a:t>Sensor networks spread small devices over an</a:t>
            </a:r>
            <a:r>
              <a:rPr sz="2800" spc="35" dirty="0">
                <a:latin typeface="Arial"/>
                <a:cs typeface="Arial"/>
              </a:rPr>
              <a:t> </a:t>
            </a:r>
            <a:r>
              <a:rPr sz="2800" spc="-5" dirty="0">
                <a:latin typeface="Arial"/>
                <a:cs typeface="Arial"/>
              </a:rPr>
              <a:t>area:</a:t>
            </a:r>
            <a:endParaRPr sz="2800" dirty="0">
              <a:latin typeface="Arial"/>
              <a:cs typeface="Arial"/>
            </a:endParaRPr>
          </a:p>
          <a:p>
            <a:pPr marL="469265">
              <a:lnSpc>
                <a:spcPct val="100000"/>
              </a:lnSpc>
              <a:spcBef>
                <a:spcPts val="490"/>
              </a:spcBef>
              <a:tabLst>
                <a:tab pos="812165" algn="l"/>
              </a:tabLst>
            </a:pPr>
            <a:r>
              <a:rPr sz="2400" spc="-5" dirty="0">
                <a:solidFill>
                  <a:srgbClr val="0000FF"/>
                </a:solidFill>
                <a:latin typeface="Arial"/>
                <a:cs typeface="Arial"/>
              </a:rPr>
              <a:t>−	</a:t>
            </a:r>
            <a:r>
              <a:rPr sz="2400" spc="-10" dirty="0">
                <a:latin typeface="Arial"/>
                <a:cs typeface="Arial"/>
              </a:rPr>
              <a:t>Devices </a:t>
            </a:r>
            <a:r>
              <a:rPr sz="2400" spc="-5" dirty="0">
                <a:latin typeface="Arial"/>
                <a:cs typeface="Arial"/>
              </a:rPr>
              <a:t>send sensed data to collector via </a:t>
            </a:r>
            <a:r>
              <a:rPr sz="2400" spc="-10" dirty="0">
                <a:latin typeface="Arial"/>
                <a:cs typeface="Arial"/>
              </a:rPr>
              <a:t>wireless</a:t>
            </a:r>
            <a:r>
              <a:rPr sz="2400" spc="100" dirty="0">
                <a:latin typeface="Arial"/>
                <a:cs typeface="Arial"/>
              </a:rPr>
              <a:t> </a:t>
            </a:r>
            <a:r>
              <a:rPr sz="2400" spc="-10" dirty="0">
                <a:latin typeface="Arial"/>
                <a:cs typeface="Arial"/>
              </a:rPr>
              <a:t>hops</a:t>
            </a:r>
            <a:endParaRPr lang="en-US" sz="2400" spc="-10" dirty="0">
              <a:latin typeface="Arial"/>
              <a:cs typeface="Arial"/>
            </a:endParaRPr>
          </a:p>
          <a:p>
            <a:pPr marL="812165" indent="-342900">
              <a:lnSpc>
                <a:spcPct val="100000"/>
              </a:lnSpc>
              <a:spcBef>
                <a:spcPts val="490"/>
              </a:spcBef>
              <a:buFont typeface="Arial" panose="020B0604020202020204" pitchFamily="34" charset="0"/>
              <a:buChar char="•"/>
              <a:tabLst>
                <a:tab pos="812165" algn="l"/>
              </a:tabLst>
            </a:pPr>
            <a:r>
              <a:rPr lang="en-IN" sz="2400" spc="-10" dirty="0">
                <a:latin typeface="Arial"/>
                <a:cs typeface="Arial"/>
              </a:rPr>
              <a:t>Sensor nodes are small computers which has the temperature, pressure, vibration and other sensors.</a:t>
            </a:r>
          </a:p>
          <a:p>
            <a:pPr marL="812165" indent="-342900">
              <a:spcBef>
                <a:spcPts val="490"/>
              </a:spcBef>
              <a:buFont typeface="Arial" panose="020B0604020202020204" pitchFamily="34" charset="0"/>
              <a:buChar char="•"/>
              <a:tabLst>
                <a:tab pos="812165" algn="l"/>
              </a:tabLst>
            </a:pPr>
            <a:r>
              <a:rPr lang="en-IN" sz="2400" spc="-10" dirty="0">
                <a:latin typeface="Arial"/>
                <a:cs typeface="Arial"/>
              </a:rPr>
              <a:t>They have batteries. They can also harvest energy from Sun</a:t>
            </a:r>
          </a:p>
          <a:p>
            <a:pPr marL="812165" indent="-342900">
              <a:lnSpc>
                <a:spcPct val="100000"/>
              </a:lnSpc>
              <a:spcBef>
                <a:spcPts val="490"/>
              </a:spcBef>
              <a:buFont typeface="Arial" panose="020B0604020202020204" pitchFamily="34" charset="0"/>
              <a:buChar char="•"/>
              <a:tabLst>
                <a:tab pos="812165" algn="l"/>
              </a:tabLst>
            </a:pPr>
            <a:r>
              <a:rPr lang="en-IN" sz="2400" spc="-10" dirty="0">
                <a:latin typeface="Arial"/>
                <a:cs typeface="Arial"/>
              </a:rPr>
              <a:t>They can communicate with each other. One of the node can become hop. </a:t>
            </a:r>
          </a:p>
          <a:p>
            <a:pPr marL="812165" indent="-342900">
              <a:lnSpc>
                <a:spcPct val="100000"/>
              </a:lnSpc>
              <a:spcBef>
                <a:spcPts val="490"/>
              </a:spcBef>
              <a:buFont typeface="Arial" panose="020B0604020202020204" pitchFamily="34" charset="0"/>
              <a:buChar char="•"/>
              <a:tabLst>
                <a:tab pos="812165" algn="l"/>
              </a:tabLst>
            </a:pPr>
            <a:r>
              <a:rPr lang="en-US" sz="2400" spc="-10" dirty="0">
                <a:latin typeface="Arial"/>
                <a:cs typeface="Arial"/>
              </a:rPr>
              <a:t>Organized into a </a:t>
            </a:r>
            <a:r>
              <a:rPr lang="en-US" sz="2400" b="1" spc="-10" dirty="0" err="1">
                <a:latin typeface="Arial"/>
                <a:cs typeface="Arial"/>
              </a:rPr>
              <a:t>multihop</a:t>
            </a:r>
            <a:r>
              <a:rPr lang="en-US" sz="2400" b="1" spc="-10" dirty="0">
                <a:latin typeface="Arial"/>
                <a:cs typeface="Arial"/>
              </a:rPr>
              <a:t> network</a:t>
            </a:r>
          </a:p>
        </p:txBody>
      </p:sp>
      <p:pic>
        <p:nvPicPr>
          <p:cNvPr id="5" name="object 5"/>
          <p:cNvPicPr/>
          <p:nvPr/>
        </p:nvPicPr>
        <p:blipFill>
          <a:blip r:embed="rId2" cstate="print"/>
          <a:stretch>
            <a:fillRect/>
          </a:stretch>
        </p:blipFill>
        <p:spPr>
          <a:xfrm>
            <a:off x="1962066" y="4498608"/>
            <a:ext cx="6473252" cy="3253739"/>
          </a:xfrm>
          <a:prstGeom prst="rect">
            <a:avLst/>
          </a:prstGeom>
        </p:spPr>
      </p:pic>
    </p:spTree>
    <p:extLst>
      <p:ext uri="{BB962C8B-B14F-4D97-AF65-F5344CB8AC3E}">
        <p14:creationId xmlns:p14="http://schemas.microsoft.com/office/powerpoint/2010/main" val="3391478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CE9D9-D1A1-4E67-88FD-0602D1DACB0F}"/>
              </a:ext>
            </a:extLst>
          </p:cNvPr>
          <p:cNvSpPr>
            <a:spLocks noGrp="1"/>
          </p:cNvSpPr>
          <p:nvPr>
            <p:ph type="title"/>
          </p:nvPr>
        </p:nvSpPr>
        <p:spPr>
          <a:xfrm>
            <a:off x="990600" y="728726"/>
            <a:ext cx="7848600" cy="1107996"/>
          </a:xfrm>
        </p:spPr>
        <p:txBody>
          <a:bodyPr/>
          <a:lstStyle/>
          <a:p>
            <a:r>
              <a:rPr lang="en-US" dirty="0"/>
              <a:t>Layered model</a:t>
            </a:r>
            <a:endParaRPr lang="en-IN" dirty="0"/>
          </a:p>
        </p:txBody>
      </p:sp>
      <p:sp>
        <p:nvSpPr>
          <p:cNvPr id="3" name="Content Placeholder 2">
            <a:extLst>
              <a:ext uri="{FF2B5EF4-FFF2-40B4-BE49-F238E27FC236}">
                <a16:creationId xmlns:a16="http://schemas.microsoft.com/office/drawing/2014/main" id="{6EC9E5CD-F8E0-44E4-8A60-3434D18F281A}"/>
              </a:ext>
            </a:extLst>
          </p:cNvPr>
          <p:cNvSpPr>
            <a:spLocks noGrp="1"/>
          </p:cNvSpPr>
          <p:nvPr>
            <p:ph idx="1"/>
          </p:nvPr>
        </p:nvSpPr>
        <p:spPr>
          <a:xfrm>
            <a:off x="990600" y="1804638"/>
            <a:ext cx="7696200" cy="3986562"/>
          </a:xfrm>
        </p:spPr>
        <p:txBody>
          <a:bodyPr/>
          <a:lstStyle/>
          <a:p>
            <a:r>
              <a:rPr lang="en-US" sz="3600" dirty="0"/>
              <a:t>Layered model</a:t>
            </a:r>
          </a:p>
          <a:p>
            <a:pPr lvl="1"/>
            <a:r>
              <a:rPr lang="en-US" sz="3600" dirty="0"/>
              <a:t>Divide the roles/issues  among layers</a:t>
            </a:r>
          </a:p>
          <a:p>
            <a:r>
              <a:rPr lang="en-US" sz="3600" dirty="0"/>
              <a:t>Develop each layer</a:t>
            </a:r>
          </a:p>
          <a:p>
            <a:pPr lvl="1"/>
            <a:r>
              <a:rPr lang="en-US" sz="3600" dirty="0"/>
              <a:t>Lower layer provides services to higher layer. </a:t>
            </a:r>
            <a:endParaRPr lang="en-IN" sz="3600" dirty="0"/>
          </a:p>
        </p:txBody>
      </p:sp>
    </p:spTree>
    <p:extLst>
      <p:ext uri="{BB962C8B-B14F-4D97-AF65-F5344CB8AC3E}">
        <p14:creationId xmlns:p14="http://schemas.microsoft.com/office/powerpoint/2010/main" val="24775733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26283" y="728726"/>
            <a:ext cx="5005705" cy="574040"/>
          </a:xfrm>
          <a:prstGeom prst="rect">
            <a:avLst/>
          </a:prstGeom>
        </p:spPr>
        <p:txBody>
          <a:bodyPr vert="horz" wrap="square" lIns="0" tIns="12700" rIns="0" bIns="0" rtlCol="0">
            <a:spAutoFit/>
          </a:bodyPr>
          <a:lstStyle/>
          <a:p>
            <a:pPr marL="12700">
              <a:lnSpc>
                <a:spcPct val="100000"/>
              </a:lnSpc>
              <a:spcBef>
                <a:spcPts val="100"/>
              </a:spcBef>
            </a:pPr>
            <a:r>
              <a:rPr spc="-5" dirty="0"/>
              <a:t>Network</a:t>
            </a:r>
            <a:r>
              <a:rPr spc="-100" dirty="0"/>
              <a:t> </a:t>
            </a:r>
            <a:r>
              <a:rPr dirty="0"/>
              <a:t>Standardization</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143000" y="1668714"/>
            <a:ext cx="6976109" cy="1125855"/>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Standards define what is needed for</a:t>
            </a:r>
            <a:r>
              <a:rPr sz="2400" spc="50" dirty="0">
                <a:latin typeface="Arial"/>
                <a:cs typeface="Arial"/>
              </a:rPr>
              <a:t> </a:t>
            </a:r>
            <a:r>
              <a:rPr sz="2400" u="heavy" spc="-5" dirty="0">
                <a:uFill>
                  <a:solidFill>
                    <a:srgbClr val="000000"/>
                  </a:solidFill>
                </a:uFill>
                <a:latin typeface="Arial"/>
                <a:cs typeface="Arial"/>
              </a:rPr>
              <a:t>interoperability</a:t>
            </a:r>
            <a:endParaRPr sz="2400" dirty="0">
              <a:latin typeface="Arial"/>
              <a:cs typeface="Arial"/>
            </a:endParaRPr>
          </a:p>
          <a:p>
            <a:pPr>
              <a:lnSpc>
                <a:spcPct val="100000"/>
              </a:lnSpc>
              <a:spcBef>
                <a:spcPts val="25"/>
              </a:spcBef>
            </a:pPr>
            <a:endParaRPr sz="2500" dirty="0">
              <a:latin typeface="Arial"/>
              <a:cs typeface="Arial"/>
            </a:endParaRPr>
          </a:p>
          <a:p>
            <a:pPr marL="12700">
              <a:lnSpc>
                <a:spcPct val="100000"/>
              </a:lnSpc>
              <a:spcBef>
                <a:spcPts val="5"/>
              </a:spcBef>
            </a:pPr>
            <a:r>
              <a:rPr sz="2400" spc="-5" dirty="0">
                <a:latin typeface="Arial"/>
                <a:cs typeface="Arial"/>
              </a:rPr>
              <a:t>Some of the many standards</a:t>
            </a:r>
            <a:r>
              <a:rPr sz="2400" spc="20" dirty="0">
                <a:latin typeface="Arial"/>
                <a:cs typeface="Arial"/>
              </a:rPr>
              <a:t> </a:t>
            </a:r>
            <a:r>
              <a:rPr sz="2400" spc="-5" dirty="0">
                <a:latin typeface="Arial"/>
                <a:cs typeface="Arial"/>
              </a:rPr>
              <a:t>bodies:</a:t>
            </a:r>
            <a:endParaRPr sz="2400" dirty="0">
              <a:latin typeface="Arial"/>
              <a:cs typeface="Arial"/>
            </a:endParaRPr>
          </a:p>
        </p:txBody>
      </p:sp>
      <p:graphicFrame>
        <p:nvGraphicFramePr>
          <p:cNvPr id="5" name="object 5"/>
          <p:cNvGraphicFramePr>
            <a:graphicFrameLocks noGrp="1"/>
          </p:cNvGraphicFramePr>
          <p:nvPr>
            <p:extLst>
              <p:ext uri="{D42A27DB-BD31-4B8C-83A1-F6EECF244321}">
                <p14:modId xmlns:p14="http://schemas.microsoft.com/office/powerpoint/2010/main" val="3794889215"/>
              </p:ext>
            </p:extLst>
          </p:nvPr>
        </p:nvGraphicFramePr>
        <p:xfrm>
          <a:off x="2114485" y="2914145"/>
          <a:ext cx="5829300" cy="2926078"/>
        </p:xfrm>
        <a:graphic>
          <a:graphicData uri="http://schemas.openxmlformats.org/drawingml/2006/table">
            <a:tbl>
              <a:tblPr firstRow="1" bandRow="1">
                <a:tableStyleId>{2D5ABB26-0587-4C30-8999-92F81FD0307C}</a:tableStyleId>
              </a:tblPr>
              <a:tblGrid>
                <a:gridCol w="980440">
                  <a:extLst>
                    <a:ext uri="{9D8B030D-6E8A-4147-A177-3AD203B41FA5}">
                      <a16:colId xmlns:a16="http://schemas.microsoft.com/office/drawing/2014/main" val="20000"/>
                    </a:ext>
                  </a:extLst>
                </a:gridCol>
                <a:gridCol w="2362200">
                  <a:extLst>
                    <a:ext uri="{9D8B030D-6E8A-4147-A177-3AD203B41FA5}">
                      <a16:colId xmlns:a16="http://schemas.microsoft.com/office/drawing/2014/main" val="20001"/>
                    </a:ext>
                  </a:extLst>
                </a:gridCol>
                <a:gridCol w="2486660">
                  <a:extLst>
                    <a:ext uri="{9D8B030D-6E8A-4147-A177-3AD203B41FA5}">
                      <a16:colId xmlns:a16="http://schemas.microsoft.com/office/drawing/2014/main" val="20002"/>
                    </a:ext>
                  </a:extLst>
                </a:gridCol>
              </a:tblGrid>
              <a:tr h="365759">
                <a:tc>
                  <a:txBody>
                    <a:bodyPr/>
                    <a:lstStyle/>
                    <a:p>
                      <a:pPr marL="90805">
                        <a:lnSpc>
                          <a:spcPct val="100000"/>
                        </a:lnSpc>
                        <a:spcBef>
                          <a:spcPts val="309"/>
                        </a:spcBef>
                      </a:pPr>
                      <a:r>
                        <a:rPr sz="1800" b="1" dirty="0">
                          <a:latin typeface="Arial"/>
                          <a:cs typeface="Arial"/>
                        </a:rPr>
                        <a:t>Body</a:t>
                      </a:r>
                      <a:endParaRPr sz="1800">
                        <a:latin typeface="Arial"/>
                        <a:cs typeface="Arial"/>
                      </a:endParaRPr>
                    </a:p>
                  </a:txBody>
                  <a:tcPr marL="0" marR="0" marT="39369"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91440">
                        <a:lnSpc>
                          <a:spcPct val="100000"/>
                        </a:lnSpc>
                        <a:spcBef>
                          <a:spcPts val="309"/>
                        </a:spcBef>
                      </a:pPr>
                      <a:r>
                        <a:rPr sz="1800" b="1" spc="-5" dirty="0">
                          <a:latin typeface="Arial"/>
                          <a:cs typeface="Arial"/>
                        </a:rPr>
                        <a:t>Area</a:t>
                      </a:r>
                      <a:endParaRPr sz="1800">
                        <a:latin typeface="Arial"/>
                        <a:cs typeface="Arial"/>
                      </a:endParaRPr>
                    </a:p>
                  </a:txBody>
                  <a:tcPr marL="0" marR="0" marT="39369"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90805">
                        <a:lnSpc>
                          <a:spcPct val="100000"/>
                        </a:lnSpc>
                        <a:spcBef>
                          <a:spcPts val="309"/>
                        </a:spcBef>
                      </a:pPr>
                      <a:r>
                        <a:rPr sz="1800" b="1" spc="-5" dirty="0">
                          <a:latin typeface="Arial"/>
                          <a:cs typeface="Arial"/>
                        </a:rPr>
                        <a:t>Examples</a:t>
                      </a:r>
                      <a:endParaRPr sz="1800">
                        <a:latin typeface="Arial"/>
                        <a:cs typeface="Arial"/>
                      </a:endParaRPr>
                    </a:p>
                  </a:txBody>
                  <a:tcPr marL="0" marR="0" marT="39369"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extLst>
                  <a:ext uri="{0D108BD9-81ED-4DB2-BD59-A6C34878D82A}">
                    <a16:rowId xmlns:a16="http://schemas.microsoft.com/office/drawing/2014/main" val="10000"/>
                  </a:ext>
                </a:extLst>
              </a:tr>
              <a:tr h="640080">
                <a:tc>
                  <a:txBody>
                    <a:bodyPr/>
                    <a:lstStyle/>
                    <a:p>
                      <a:pPr marL="90805">
                        <a:lnSpc>
                          <a:spcPct val="100000"/>
                        </a:lnSpc>
                        <a:spcBef>
                          <a:spcPts val="305"/>
                        </a:spcBef>
                      </a:pPr>
                      <a:r>
                        <a:rPr sz="1800" dirty="0">
                          <a:latin typeface="Arial"/>
                          <a:cs typeface="Arial"/>
                        </a:rPr>
                        <a:t>ITU</a:t>
                      </a:r>
                      <a:endParaRPr sz="1800">
                        <a:latin typeface="Arial"/>
                        <a:cs typeface="Arial"/>
                      </a:endParaRPr>
                    </a:p>
                  </a:txBody>
                  <a:tcPr marL="0" marR="0" marT="38735"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92075">
                        <a:lnSpc>
                          <a:spcPct val="100000"/>
                        </a:lnSpc>
                        <a:spcBef>
                          <a:spcPts val="305"/>
                        </a:spcBef>
                      </a:pPr>
                      <a:r>
                        <a:rPr sz="1800" spc="-20" dirty="0">
                          <a:latin typeface="Arial"/>
                          <a:cs typeface="Arial"/>
                        </a:rPr>
                        <a:t>Telecommunications</a:t>
                      </a:r>
                      <a:endParaRPr sz="1800">
                        <a:latin typeface="Arial"/>
                        <a:cs typeface="Arial"/>
                      </a:endParaRPr>
                    </a:p>
                  </a:txBody>
                  <a:tcPr marL="0" marR="0" marT="38735"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91440" marR="850900" indent="-1270">
                        <a:lnSpc>
                          <a:spcPct val="100000"/>
                        </a:lnSpc>
                        <a:spcBef>
                          <a:spcPts val="305"/>
                        </a:spcBef>
                      </a:pPr>
                      <a:r>
                        <a:rPr sz="1800" dirty="0">
                          <a:latin typeface="Arial"/>
                          <a:cs typeface="Arial"/>
                        </a:rPr>
                        <a:t>G.992, ADSL  </a:t>
                      </a:r>
                      <a:r>
                        <a:rPr sz="1800" spc="-5" dirty="0">
                          <a:latin typeface="Arial"/>
                          <a:cs typeface="Arial"/>
                        </a:rPr>
                        <a:t>H.264,</a:t>
                      </a:r>
                      <a:r>
                        <a:rPr sz="1800" spc="-85" dirty="0">
                          <a:latin typeface="Arial"/>
                          <a:cs typeface="Arial"/>
                        </a:rPr>
                        <a:t> </a:t>
                      </a:r>
                      <a:r>
                        <a:rPr sz="1800" spc="-5" dirty="0">
                          <a:latin typeface="Arial"/>
                          <a:cs typeface="Arial"/>
                        </a:rPr>
                        <a:t>MPEG4</a:t>
                      </a:r>
                      <a:endParaRPr sz="1800">
                        <a:latin typeface="Arial"/>
                        <a:cs typeface="Arial"/>
                      </a:endParaRPr>
                    </a:p>
                  </a:txBody>
                  <a:tcPr marL="0" marR="0" marT="38735"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extLst>
                  <a:ext uri="{0D108BD9-81ED-4DB2-BD59-A6C34878D82A}">
                    <a16:rowId xmlns:a16="http://schemas.microsoft.com/office/drawing/2014/main" val="10001"/>
                  </a:ext>
                </a:extLst>
              </a:tr>
              <a:tr h="640080">
                <a:tc>
                  <a:txBody>
                    <a:bodyPr/>
                    <a:lstStyle/>
                    <a:p>
                      <a:pPr marL="90805">
                        <a:lnSpc>
                          <a:spcPct val="100000"/>
                        </a:lnSpc>
                        <a:spcBef>
                          <a:spcPts val="309"/>
                        </a:spcBef>
                      </a:pPr>
                      <a:r>
                        <a:rPr sz="1800" dirty="0">
                          <a:latin typeface="Arial"/>
                          <a:cs typeface="Arial"/>
                        </a:rPr>
                        <a:t>IEEE</a:t>
                      </a:r>
                      <a:endParaRPr sz="1800">
                        <a:latin typeface="Arial"/>
                        <a:cs typeface="Arial"/>
                      </a:endParaRPr>
                    </a:p>
                  </a:txBody>
                  <a:tcPr marL="0" marR="0" marT="39369"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92075">
                        <a:lnSpc>
                          <a:spcPct val="100000"/>
                        </a:lnSpc>
                        <a:spcBef>
                          <a:spcPts val="309"/>
                        </a:spcBef>
                      </a:pPr>
                      <a:r>
                        <a:rPr sz="1800" dirty="0">
                          <a:latin typeface="Arial"/>
                          <a:cs typeface="Arial"/>
                        </a:rPr>
                        <a:t>Communications</a:t>
                      </a:r>
                    </a:p>
                  </a:txBody>
                  <a:tcPr marL="0" marR="0" marT="39369"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90805">
                        <a:lnSpc>
                          <a:spcPct val="100000"/>
                        </a:lnSpc>
                        <a:spcBef>
                          <a:spcPts val="309"/>
                        </a:spcBef>
                      </a:pPr>
                      <a:r>
                        <a:rPr sz="1800" dirty="0">
                          <a:latin typeface="Arial"/>
                          <a:cs typeface="Arial"/>
                        </a:rPr>
                        <a:t>802.3,</a:t>
                      </a:r>
                      <a:r>
                        <a:rPr sz="1800" spc="-25" dirty="0">
                          <a:latin typeface="Arial"/>
                          <a:cs typeface="Arial"/>
                        </a:rPr>
                        <a:t> </a:t>
                      </a:r>
                      <a:r>
                        <a:rPr sz="1800" dirty="0">
                          <a:latin typeface="Arial"/>
                          <a:cs typeface="Arial"/>
                        </a:rPr>
                        <a:t>Ethernet</a:t>
                      </a:r>
                      <a:endParaRPr sz="1800">
                        <a:latin typeface="Arial"/>
                        <a:cs typeface="Arial"/>
                      </a:endParaRPr>
                    </a:p>
                    <a:p>
                      <a:pPr marL="91440">
                        <a:lnSpc>
                          <a:spcPct val="100000"/>
                        </a:lnSpc>
                      </a:pPr>
                      <a:r>
                        <a:rPr sz="1800" spc="-25" dirty="0">
                          <a:latin typeface="Arial"/>
                          <a:cs typeface="Arial"/>
                        </a:rPr>
                        <a:t>802.11,</a:t>
                      </a:r>
                      <a:r>
                        <a:rPr sz="1800" spc="-20" dirty="0">
                          <a:latin typeface="Arial"/>
                          <a:cs typeface="Arial"/>
                        </a:rPr>
                        <a:t> </a:t>
                      </a:r>
                      <a:r>
                        <a:rPr sz="1800" spc="-5" dirty="0">
                          <a:latin typeface="Arial"/>
                          <a:cs typeface="Arial"/>
                        </a:rPr>
                        <a:t>WiFi</a:t>
                      </a:r>
                      <a:endParaRPr sz="1800">
                        <a:latin typeface="Arial"/>
                        <a:cs typeface="Arial"/>
                      </a:endParaRPr>
                    </a:p>
                  </a:txBody>
                  <a:tcPr marL="0" marR="0" marT="39369"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extLst>
                  <a:ext uri="{0D108BD9-81ED-4DB2-BD59-A6C34878D82A}">
                    <a16:rowId xmlns:a16="http://schemas.microsoft.com/office/drawing/2014/main" val="10002"/>
                  </a:ext>
                </a:extLst>
              </a:tr>
              <a:tr h="640079">
                <a:tc>
                  <a:txBody>
                    <a:bodyPr/>
                    <a:lstStyle/>
                    <a:p>
                      <a:pPr marL="90805">
                        <a:lnSpc>
                          <a:spcPct val="100000"/>
                        </a:lnSpc>
                        <a:spcBef>
                          <a:spcPts val="305"/>
                        </a:spcBef>
                      </a:pPr>
                      <a:r>
                        <a:rPr sz="1800" spc="-5" dirty="0">
                          <a:latin typeface="Arial"/>
                          <a:cs typeface="Arial"/>
                        </a:rPr>
                        <a:t>IETF</a:t>
                      </a:r>
                      <a:endParaRPr sz="1800">
                        <a:latin typeface="Arial"/>
                        <a:cs typeface="Arial"/>
                      </a:endParaRPr>
                    </a:p>
                  </a:txBody>
                  <a:tcPr marL="0" marR="0" marT="38735"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91440">
                        <a:lnSpc>
                          <a:spcPct val="100000"/>
                        </a:lnSpc>
                        <a:spcBef>
                          <a:spcPts val="305"/>
                        </a:spcBef>
                      </a:pPr>
                      <a:r>
                        <a:rPr sz="1800" spc="-5" dirty="0">
                          <a:latin typeface="Arial"/>
                          <a:cs typeface="Arial"/>
                        </a:rPr>
                        <a:t>Internet</a:t>
                      </a:r>
                      <a:endParaRPr sz="1800" dirty="0">
                        <a:latin typeface="Arial"/>
                        <a:cs typeface="Arial"/>
                      </a:endParaRPr>
                    </a:p>
                  </a:txBody>
                  <a:tcPr marL="0" marR="0" marT="38735" marB="0">
                    <a:lnL w="19050">
                      <a:solidFill>
                        <a:srgbClr val="7F7F7F"/>
                      </a:solidFill>
                      <a:prstDash val="solid"/>
                    </a:lnL>
                    <a:lnR w="28575">
                      <a:solidFill>
                        <a:srgbClr val="7F7F7F"/>
                      </a:solidFill>
                      <a:prstDash val="solid"/>
                    </a:lnR>
                    <a:lnT w="28575">
                      <a:solidFill>
                        <a:srgbClr val="7F7F7F"/>
                      </a:solidFill>
                      <a:prstDash val="solid"/>
                    </a:lnT>
                    <a:lnB w="28575">
                      <a:solidFill>
                        <a:srgbClr val="7F7F7F"/>
                      </a:solidFill>
                      <a:prstDash val="solid"/>
                    </a:lnB>
                  </a:tcPr>
                </a:tc>
                <a:tc>
                  <a:txBody>
                    <a:bodyPr/>
                    <a:lstStyle/>
                    <a:p>
                      <a:pPr marL="91440" marR="165100">
                        <a:lnSpc>
                          <a:spcPct val="100000"/>
                        </a:lnSpc>
                        <a:spcBef>
                          <a:spcPts val="305"/>
                        </a:spcBef>
                      </a:pPr>
                      <a:r>
                        <a:rPr sz="1800" dirty="0">
                          <a:latin typeface="Arial"/>
                          <a:cs typeface="Arial"/>
                        </a:rPr>
                        <a:t>RFC 2616, </a:t>
                      </a:r>
                      <a:r>
                        <a:rPr sz="1800" spc="-5" dirty="0">
                          <a:latin typeface="Arial"/>
                          <a:cs typeface="Arial"/>
                        </a:rPr>
                        <a:t>HTTP/1.1  </a:t>
                      </a:r>
                      <a:r>
                        <a:rPr sz="1800" dirty="0">
                          <a:latin typeface="Arial"/>
                          <a:cs typeface="Arial"/>
                        </a:rPr>
                        <a:t>RFC 1034/1035,</a:t>
                      </a:r>
                      <a:r>
                        <a:rPr sz="1800" spc="-125" dirty="0">
                          <a:latin typeface="Arial"/>
                          <a:cs typeface="Arial"/>
                        </a:rPr>
                        <a:t> </a:t>
                      </a:r>
                      <a:r>
                        <a:rPr sz="1800" dirty="0">
                          <a:latin typeface="Arial"/>
                          <a:cs typeface="Arial"/>
                        </a:rPr>
                        <a:t>DNS</a:t>
                      </a:r>
                      <a:endParaRPr sz="1800">
                        <a:latin typeface="Arial"/>
                        <a:cs typeface="Arial"/>
                      </a:endParaRPr>
                    </a:p>
                  </a:txBody>
                  <a:tcPr marL="0" marR="0" marT="38735" marB="0">
                    <a:lnL w="28575">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extLst>
                  <a:ext uri="{0D108BD9-81ED-4DB2-BD59-A6C34878D82A}">
                    <a16:rowId xmlns:a16="http://schemas.microsoft.com/office/drawing/2014/main" val="10003"/>
                  </a:ext>
                </a:extLst>
              </a:tr>
              <a:tr h="640080">
                <a:tc>
                  <a:txBody>
                    <a:bodyPr/>
                    <a:lstStyle/>
                    <a:p>
                      <a:pPr marL="90805">
                        <a:lnSpc>
                          <a:spcPct val="100000"/>
                        </a:lnSpc>
                        <a:spcBef>
                          <a:spcPts val="309"/>
                        </a:spcBef>
                      </a:pPr>
                      <a:r>
                        <a:rPr sz="1800" dirty="0">
                          <a:latin typeface="Arial"/>
                          <a:cs typeface="Arial"/>
                        </a:rPr>
                        <a:t>W3C</a:t>
                      </a:r>
                      <a:endParaRPr sz="1800">
                        <a:latin typeface="Arial"/>
                        <a:cs typeface="Arial"/>
                      </a:endParaRPr>
                    </a:p>
                  </a:txBody>
                  <a:tcPr marL="0" marR="0" marT="39369" marB="0">
                    <a:lnL w="19050">
                      <a:solidFill>
                        <a:srgbClr val="7F7F7F"/>
                      </a:solidFill>
                      <a:prstDash val="solid"/>
                    </a:lnL>
                    <a:lnR w="19050">
                      <a:solidFill>
                        <a:srgbClr val="7F7F7F"/>
                      </a:solidFill>
                      <a:prstDash val="solid"/>
                    </a:lnR>
                    <a:lnT w="28575">
                      <a:solidFill>
                        <a:srgbClr val="7F7F7F"/>
                      </a:solidFill>
                      <a:prstDash val="solid"/>
                    </a:lnT>
                    <a:lnB w="19050">
                      <a:solidFill>
                        <a:srgbClr val="7F7F7F"/>
                      </a:solidFill>
                      <a:prstDash val="solid"/>
                    </a:lnB>
                  </a:tcPr>
                </a:tc>
                <a:tc>
                  <a:txBody>
                    <a:bodyPr/>
                    <a:lstStyle/>
                    <a:p>
                      <a:pPr marL="92075">
                        <a:lnSpc>
                          <a:spcPct val="100000"/>
                        </a:lnSpc>
                        <a:spcBef>
                          <a:spcPts val="309"/>
                        </a:spcBef>
                      </a:pPr>
                      <a:r>
                        <a:rPr sz="1800" spc="-15" dirty="0">
                          <a:latin typeface="Arial"/>
                          <a:cs typeface="Arial"/>
                        </a:rPr>
                        <a:t>Web</a:t>
                      </a:r>
                      <a:endParaRPr sz="1800">
                        <a:latin typeface="Arial"/>
                        <a:cs typeface="Arial"/>
                      </a:endParaRPr>
                    </a:p>
                  </a:txBody>
                  <a:tcPr marL="0" marR="0" marT="39369" marB="0">
                    <a:lnL w="19050">
                      <a:solidFill>
                        <a:srgbClr val="7F7F7F"/>
                      </a:solidFill>
                      <a:prstDash val="solid"/>
                    </a:lnL>
                    <a:lnR w="28575">
                      <a:solidFill>
                        <a:srgbClr val="7F7F7F"/>
                      </a:solidFill>
                      <a:prstDash val="solid"/>
                    </a:lnR>
                    <a:lnT w="28575">
                      <a:solidFill>
                        <a:srgbClr val="7F7F7F"/>
                      </a:solidFill>
                      <a:prstDash val="solid"/>
                    </a:lnT>
                    <a:lnB w="19050">
                      <a:solidFill>
                        <a:srgbClr val="7F7F7F"/>
                      </a:solidFill>
                      <a:prstDash val="solid"/>
                    </a:lnB>
                  </a:tcPr>
                </a:tc>
                <a:tc>
                  <a:txBody>
                    <a:bodyPr/>
                    <a:lstStyle/>
                    <a:p>
                      <a:pPr marL="91440" marR="683895">
                        <a:lnSpc>
                          <a:spcPct val="100000"/>
                        </a:lnSpc>
                        <a:spcBef>
                          <a:spcPts val="309"/>
                        </a:spcBef>
                      </a:pPr>
                      <a:r>
                        <a:rPr sz="1800" dirty="0">
                          <a:latin typeface="Arial"/>
                          <a:cs typeface="Arial"/>
                        </a:rPr>
                        <a:t>HTML5</a:t>
                      </a:r>
                      <a:r>
                        <a:rPr sz="1800" spc="-105" dirty="0">
                          <a:latin typeface="Arial"/>
                          <a:cs typeface="Arial"/>
                        </a:rPr>
                        <a:t> </a:t>
                      </a:r>
                      <a:r>
                        <a:rPr sz="1800" dirty="0">
                          <a:latin typeface="Arial"/>
                          <a:cs typeface="Arial"/>
                        </a:rPr>
                        <a:t>standard  CSS</a:t>
                      </a:r>
                      <a:r>
                        <a:rPr sz="1800" spc="-30" dirty="0">
                          <a:latin typeface="Arial"/>
                          <a:cs typeface="Arial"/>
                        </a:rPr>
                        <a:t> </a:t>
                      </a:r>
                      <a:r>
                        <a:rPr sz="1800" dirty="0">
                          <a:latin typeface="Arial"/>
                          <a:cs typeface="Arial"/>
                        </a:rPr>
                        <a:t>standard</a:t>
                      </a:r>
                    </a:p>
                  </a:txBody>
                  <a:tcPr marL="0" marR="0" marT="39369" marB="0">
                    <a:lnL w="28575">
                      <a:solidFill>
                        <a:srgbClr val="7F7F7F"/>
                      </a:solidFill>
                      <a:prstDash val="solid"/>
                    </a:lnL>
                    <a:lnR w="19050">
                      <a:solidFill>
                        <a:srgbClr val="7F7F7F"/>
                      </a:solidFill>
                      <a:prstDash val="solid"/>
                    </a:lnR>
                    <a:lnT w="28575">
                      <a:solidFill>
                        <a:srgbClr val="7F7F7F"/>
                      </a:solidFill>
                      <a:prstDash val="solid"/>
                    </a:lnT>
                    <a:lnB w="19050">
                      <a:solidFill>
                        <a:srgbClr val="7F7F7F"/>
                      </a:solidFill>
                      <a:prstDash val="solid"/>
                    </a:lnB>
                  </a:tcPr>
                </a:tc>
                <a:extLst>
                  <a:ext uri="{0D108BD9-81ED-4DB2-BD59-A6C34878D82A}">
                    <a16:rowId xmlns:a16="http://schemas.microsoft.com/office/drawing/2014/main" val="10004"/>
                  </a:ext>
                </a:extLst>
              </a:tr>
            </a:tbl>
          </a:graphicData>
        </a:graphic>
      </p:graphicFrame>
      <p:sp>
        <p:nvSpPr>
          <p:cNvPr id="6" name="TextBox 5">
            <a:extLst>
              <a:ext uri="{FF2B5EF4-FFF2-40B4-BE49-F238E27FC236}">
                <a16:creationId xmlns:a16="http://schemas.microsoft.com/office/drawing/2014/main" id="{1991A472-B961-4ECA-98ED-B06BF426ED25}"/>
              </a:ext>
            </a:extLst>
          </p:cNvPr>
          <p:cNvSpPr txBox="1"/>
          <p:nvPr/>
        </p:nvSpPr>
        <p:spPr>
          <a:xfrm>
            <a:off x="1143000" y="6324600"/>
            <a:ext cx="4487575" cy="1477328"/>
          </a:xfrm>
          <a:prstGeom prst="rect">
            <a:avLst/>
          </a:prstGeom>
          <a:noFill/>
        </p:spPr>
        <p:txBody>
          <a:bodyPr wrap="none" rtlCol="0">
            <a:spAutoFit/>
          </a:bodyPr>
          <a:lstStyle/>
          <a:p>
            <a:r>
              <a:rPr lang="en-US" dirty="0"/>
              <a:t>ITU: International Telecommunications Union.</a:t>
            </a:r>
          </a:p>
          <a:p>
            <a:r>
              <a:rPr lang="en-US" dirty="0"/>
              <a:t>IRTF: Internet Research Task Force</a:t>
            </a:r>
          </a:p>
          <a:p>
            <a:r>
              <a:rPr lang="en-US" dirty="0"/>
              <a:t>IETF: Internet Engineering Task Force</a:t>
            </a:r>
          </a:p>
          <a:p>
            <a:r>
              <a:rPr lang="en-US" dirty="0" err="1"/>
              <a:t>iAB</a:t>
            </a:r>
            <a:r>
              <a:rPr lang="en-US" dirty="0"/>
              <a:t>: Internet Architecture Board</a:t>
            </a:r>
          </a:p>
          <a:p>
            <a:endParaRPr lang="en-IN"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01756" y="132345"/>
            <a:ext cx="2436495" cy="574040"/>
          </a:xfrm>
          <a:prstGeom prst="rect">
            <a:avLst/>
          </a:prstGeom>
        </p:spPr>
        <p:txBody>
          <a:bodyPr vert="horz" wrap="square" lIns="0" tIns="12700" rIns="0" bIns="0" rtlCol="0">
            <a:spAutoFit/>
          </a:bodyPr>
          <a:lstStyle/>
          <a:p>
            <a:pPr marL="12700">
              <a:lnSpc>
                <a:spcPct val="100000"/>
              </a:lnSpc>
              <a:spcBef>
                <a:spcPts val="100"/>
              </a:spcBef>
            </a:pPr>
            <a:r>
              <a:rPr spc="-5" dirty="0"/>
              <a:t>Metric</a:t>
            </a:r>
            <a:r>
              <a:rPr spc="-100" dirty="0"/>
              <a:t> </a:t>
            </a:r>
            <a:r>
              <a:rPr spc="-5" dirty="0"/>
              <a:t>Units</a:t>
            </a:r>
          </a:p>
        </p:txBody>
      </p:sp>
      <p:sp>
        <p:nvSpPr>
          <p:cNvPr id="3" name="object 3"/>
          <p:cNvSpPr txBox="1"/>
          <p:nvPr/>
        </p:nvSpPr>
        <p:spPr>
          <a:xfrm>
            <a:off x="533400" y="763527"/>
            <a:ext cx="4953000" cy="320601"/>
          </a:xfrm>
          <a:prstGeom prst="rect">
            <a:avLst/>
          </a:prstGeom>
        </p:spPr>
        <p:txBody>
          <a:bodyPr vert="horz" wrap="square" lIns="0" tIns="12700" rIns="0" bIns="0" rtlCol="0">
            <a:spAutoFit/>
          </a:bodyPr>
          <a:lstStyle/>
          <a:p>
            <a:pPr marL="355600" indent="-342900">
              <a:lnSpc>
                <a:spcPct val="100000"/>
              </a:lnSpc>
              <a:spcBef>
                <a:spcPts val="100"/>
              </a:spcBef>
              <a:buFont typeface="Arial" panose="020B0604020202020204" pitchFamily="34" charset="0"/>
              <a:buChar char="•"/>
            </a:pPr>
            <a:r>
              <a:rPr sz="2000" spc="-5" dirty="0">
                <a:latin typeface="Arial"/>
                <a:cs typeface="Arial"/>
              </a:rPr>
              <a:t>The main prefixes we</a:t>
            </a:r>
            <a:r>
              <a:rPr sz="2000" spc="-45" dirty="0">
                <a:latin typeface="Arial"/>
                <a:cs typeface="Arial"/>
              </a:rPr>
              <a:t> </a:t>
            </a:r>
            <a:r>
              <a:rPr sz="2000" spc="-5" dirty="0">
                <a:latin typeface="Arial"/>
                <a:cs typeface="Arial"/>
              </a:rPr>
              <a:t>use:</a:t>
            </a:r>
            <a:endParaRPr sz="2000" dirty="0">
              <a:latin typeface="Arial"/>
              <a:cs typeface="Arial"/>
            </a:endParaRPr>
          </a:p>
        </p:txBody>
      </p:sp>
      <p:graphicFrame>
        <p:nvGraphicFramePr>
          <p:cNvPr id="5" name="object 5"/>
          <p:cNvGraphicFramePr>
            <a:graphicFrameLocks noGrp="1"/>
          </p:cNvGraphicFramePr>
          <p:nvPr>
            <p:extLst>
              <p:ext uri="{D42A27DB-BD31-4B8C-83A1-F6EECF244321}">
                <p14:modId xmlns:p14="http://schemas.microsoft.com/office/powerpoint/2010/main" val="173600448"/>
              </p:ext>
            </p:extLst>
          </p:nvPr>
        </p:nvGraphicFramePr>
        <p:xfrm>
          <a:off x="5941062" y="706385"/>
          <a:ext cx="3916044" cy="1527808"/>
        </p:xfrm>
        <a:graphic>
          <a:graphicData uri="http://schemas.openxmlformats.org/drawingml/2006/table">
            <a:tbl>
              <a:tblPr firstRow="1" bandRow="1">
                <a:tableStyleId>{2D5ABB26-0587-4C30-8999-92F81FD0307C}</a:tableStyleId>
              </a:tblPr>
              <a:tblGrid>
                <a:gridCol w="979169">
                  <a:extLst>
                    <a:ext uri="{9D8B030D-6E8A-4147-A177-3AD203B41FA5}">
                      <a16:colId xmlns:a16="http://schemas.microsoft.com/office/drawing/2014/main" val="20000"/>
                    </a:ext>
                  </a:extLst>
                </a:gridCol>
                <a:gridCol w="974090">
                  <a:extLst>
                    <a:ext uri="{9D8B030D-6E8A-4147-A177-3AD203B41FA5}">
                      <a16:colId xmlns:a16="http://schemas.microsoft.com/office/drawing/2014/main" val="20001"/>
                    </a:ext>
                  </a:extLst>
                </a:gridCol>
                <a:gridCol w="1209675">
                  <a:extLst>
                    <a:ext uri="{9D8B030D-6E8A-4147-A177-3AD203B41FA5}">
                      <a16:colId xmlns:a16="http://schemas.microsoft.com/office/drawing/2014/main" val="20002"/>
                    </a:ext>
                  </a:extLst>
                </a:gridCol>
                <a:gridCol w="753110">
                  <a:extLst>
                    <a:ext uri="{9D8B030D-6E8A-4147-A177-3AD203B41FA5}">
                      <a16:colId xmlns:a16="http://schemas.microsoft.com/office/drawing/2014/main" val="20003"/>
                    </a:ext>
                  </a:extLst>
                </a:gridCol>
              </a:tblGrid>
              <a:tr h="381762">
                <a:tc>
                  <a:txBody>
                    <a:bodyPr/>
                    <a:lstStyle/>
                    <a:p>
                      <a:pPr marR="84455" algn="r">
                        <a:lnSpc>
                          <a:spcPct val="100000"/>
                        </a:lnSpc>
                        <a:spcBef>
                          <a:spcPts val="309"/>
                        </a:spcBef>
                      </a:pPr>
                      <a:r>
                        <a:rPr sz="1800" b="1" spc="-10" dirty="0">
                          <a:latin typeface="Arial"/>
                          <a:cs typeface="Arial"/>
                        </a:rPr>
                        <a:t>Prefix</a:t>
                      </a:r>
                      <a:endParaRPr sz="1800" dirty="0">
                        <a:latin typeface="Arial"/>
                        <a:cs typeface="Arial"/>
                      </a:endParaRPr>
                    </a:p>
                  </a:txBody>
                  <a:tcPr marL="0" marR="0" marT="39369" marB="0">
                    <a:lnL w="28575">
                      <a:solidFill>
                        <a:srgbClr val="7F7F7F"/>
                      </a:solidFill>
                      <a:prstDash val="solid"/>
                    </a:lnL>
                    <a:lnR w="19050">
                      <a:solidFill>
                        <a:srgbClr val="7F7F7F"/>
                      </a:solidFill>
                      <a:prstDash val="solid"/>
                    </a:lnR>
                    <a:lnT w="19050">
                      <a:solidFill>
                        <a:srgbClr val="7F7F7F"/>
                      </a:solidFill>
                      <a:prstDash val="solid"/>
                    </a:lnT>
                    <a:lnB w="19050">
                      <a:solidFill>
                        <a:srgbClr val="7F7F7F"/>
                      </a:solidFill>
                      <a:prstDash val="solid"/>
                    </a:lnB>
                  </a:tcPr>
                </a:tc>
                <a:tc>
                  <a:txBody>
                    <a:bodyPr/>
                    <a:lstStyle/>
                    <a:p>
                      <a:pPr marL="90170">
                        <a:lnSpc>
                          <a:spcPct val="100000"/>
                        </a:lnSpc>
                        <a:spcBef>
                          <a:spcPts val="309"/>
                        </a:spcBef>
                      </a:pPr>
                      <a:r>
                        <a:rPr sz="1800" b="1" spc="-5" dirty="0">
                          <a:latin typeface="Arial"/>
                          <a:cs typeface="Arial"/>
                        </a:rPr>
                        <a:t>Exp.</a:t>
                      </a:r>
                      <a:endParaRPr sz="1800">
                        <a:latin typeface="Arial"/>
                        <a:cs typeface="Arial"/>
                      </a:endParaRPr>
                    </a:p>
                  </a:txBody>
                  <a:tcPr marL="0" marR="0" marT="39369" marB="0">
                    <a:lnL w="19050">
                      <a:solidFill>
                        <a:srgbClr val="7F7F7F"/>
                      </a:solidFill>
                      <a:prstDash val="solid"/>
                    </a:lnL>
                    <a:lnR w="19050">
                      <a:solidFill>
                        <a:srgbClr val="7F7F7F"/>
                      </a:solidFill>
                      <a:prstDash val="solid"/>
                    </a:lnR>
                    <a:lnT w="19050">
                      <a:solidFill>
                        <a:srgbClr val="7F7F7F"/>
                      </a:solidFill>
                      <a:prstDash val="solid"/>
                    </a:lnT>
                    <a:lnB w="19050">
                      <a:solidFill>
                        <a:srgbClr val="7F7F7F"/>
                      </a:solidFill>
                      <a:prstDash val="solid"/>
                    </a:lnB>
                  </a:tcPr>
                </a:tc>
                <a:tc>
                  <a:txBody>
                    <a:bodyPr/>
                    <a:lstStyle/>
                    <a:p>
                      <a:pPr marR="85090" algn="r">
                        <a:lnSpc>
                          <a:spcPct val="100000"/>
                        </a:lnSpc>
                        <a:spcBef>
                          <a:spcPts val="309"/>
                        </a:spcBef>
                      </a:pPr>
                      <a:r>
                        <a:rPr sz="1800" b="1" spc="-5" dirty="0">
                          <a:latin typeface="Arial"/>
                          <a:cs typeface="Arial"/>
                        </a:rPr>
                        <a:t>prefix</a:t>
                      </a:r>
                      <a:endParaRPr sz="1800">
                        <a:latin typeface="Arial"/>
                        <a:cs typeface="Arial"/>
                      </a:endParaRPr>
                    </a:p>
                  </a:txBody>
                  <a:tcPr marL="0" marR="0" marT="39369" marB="0">
                    <a:lnL w="19050">
                      <a:solidFill>
                        <a:srgbClr val="7F7F7F"/>
                      </a:solidFill>
                      <a:prstDash val="solid"/>
                    </a:lnL>
                    <a:lnR w="19050">
                      <a:solidFill>
                        <a:srgbClr val="7F7F7F"/>
                      </a:solidFill>
                      <a:prstDash val="solid"/>
                    </a:lnR>
                    <a:lnT w="19050">
                      <a:solidFill>
                        <a:srgbClr val="7F7F7F"/>
                      </a:solidFill>
                      <a:prstDash val="solid"/>
                    </a:lnT>
                    <a:lnB w="19050">
                      <a:solidFill>
                        <a:srgbClr val="7F7F7F"/>
                      </a:solidFill>
                      <a:prstDash val="solid"/>
                    </a:lnB>
                  </a:tcPr>
                </a:tc>
                <a:tc>
                  <a:txBody>
                    <a:bodyPr/>
                    <a:lstStyle/>
                    <a:p>
                      <a:pPr marL="90805">
                        <a:lnSpc>
                          <a:spcPct val="100000"/>
                        </a:lnSpc>
                        <a:spcBef>
                          <a:spcPts val="309"/>
                        </a:spcBef>
                      </a:pPr>
                      <a:r>
                        <a:rPr sz="1800" b="1" spc="-5" dirty="0">
                          <a:latin typeface="Arial"/>
                          <a:cs typeface="Arial"/>
                        </a:rPr>
                        <a:t>exp.</a:t>
                      </a:r>
                      <a:endParaRPr sz="1800">
                        <a:latin typeface="Arial"/>
                        <a:cs typeface="Arial"/>
                      </a:endParaRPr>
                    </a:p>
                  </a:txBody>
                  <a:tcPr marL="0" marR="0" marT="39369" marB="0">
                    <a:lnL w="19050">
                      <a:solidFill>
                        <a:srgbClr val="7F7F7F"/>
                      </a:solidFill>
                      <a:prstDash val="solid"/>
                    </a:lnL>
                    <a:lnR w="19050">
                      <a:solidFill>
                        <a:srgbClr val="7F7F7F"/>
                      </a:solidFill>
                      <a:prstDash val="solid"/>
                    </a:lnR>
                    <a:lnT w="19050">
                      <a:solidFill>
                        <a:srgbClr val="7F7F7F"/>
                      </a:solidFill>
                      <a:prstDash val="solid"/>
                    </a:lnT>
                    <a:lnB w="19050">
                      <a:solidFill>
                        <a:srgbClr val="7F7F7F"/>
                      </a:solidFill>
                      <a:prstDash val="solid"/>
                    </a:lnB>
                  </a:tcPr>
                </a:tc>
                <a:extLst>
                  <a:ext uri="{0D108BD9-81ED-4DB2-BD59-A6C34878D82A}">
                    <a16:rowId xmlns:a16="http://schemas.microsoft.com/office/drawing/2014/main" val="10000"/>
                  </a:ext>
                </a:extLst>
              </a:tr>
              <a:tr h="382523">
                <a:tc>
                  <a:txBody>
                    <a:bodyPr/>
                    <a:lstStyle/>
                    <a:p>
                      <a:pPr marR="83820" algn="r">
                        <a:lnSpc>
                          <a:spcPct val="100000"/>
                        </a:lnSpc>
                        <a:spcBef>
                          <a:spcPts val="309"/>
                        </a:spcBef>
                      </a:pPr>
                      <a:r>
                        <a:rPr sz="1800" dirty="0">
                          <a:latin typeface="Arial"/>
                          <a:cs typeface="Arial"/>
                        </a:rPr>
                        <a:t>K(ilo)</a:t>
                      </a:r>
                      <a:endParaRPr sz="1800">
                        <a:latin typeface="Arial"/>
                        <a:cs typeface="Arial"/>
                      </a:endParaRPr>
                    </a:p>
                  </a:txBody>
                  <a:tcPr marL="0" marR="0" marT="39369" marB="0">
                    <a:lnL w="28575">
                      <a:solidFill>
                        <a:srgbClr val="7F7F7F"/>
                      </a:solidFill>
                      <a:prstDash val="solid"/>
                    </a:lnL>
                    <a:lnR w="19050">
                      <a:solidFill>
                        <a:srgbClr val="7F7F7F"/>
                      </a:solidFill>
                      <a:prstDash val="solid"/>
                    </a:lnR>
                    <a:lnT w="19050">
                      <a:solidFill>
                        <a:srgbClr val="7F7F7F"/>
                      </a:solidFill>
                      <a:prstDash val="solid"/>
                    </a:lnT>
                    <a:lnB w="19050">
                      <a:solidFill>
                        <a:srgbClr val="7F7F7F"/>
                      </a:solidFill>
                      <a:prstDash val="solid"/>
                    </a:lnB>
                  </a:tcPr>
                </a:tc>
                <a:tc>
                  <a:txBody>
                    <a:bodyPr/>
                    <a:lstStyle/>
                    <a:p>
                      <a:pPr marL="90805">
                        <a:lnSpc>
                          <a:spcPct val="100000"/>
                        </a:lnSpc>
                        <a:spcBef>
                          <a:spcPts val="309"/>
                        </a:spcBef>
                      </a:pPr>
                      <a:r>
                        <a:rPr sz="1800" dirty="0">
                          <a:latin typeface="Arial"/>
                          <a:cs typeface="Arial"/>
                        </a:rPr>
                        <a:t>10</a:t>
                      </a:r>
                      <a:r>
                        <a:rPr sz="1800" baseline="25462" dirty="0">
                          <a:latin typeface="Arial"/>
                          <a:cs typeface="Arial"/>
                        </a:rPr>
                        <a:t>3</a:t>
                      </a:r>
                    </a:p>
                  </a:txBody>
                  <a:tcPr marL="0" marR="0" marT="39369" marB="0">
                    <a:lnL w="19050">
                      <a:solidFill>
                        <a:srgbClr val="7F7F7F"/>
                      </a:solidFill>
                      <a:prstDash val="solid"/>
                    </a:lnL>
                    <a:lnR w="19050">
                      <a:solidFill>
                        <a:srgbClr val="7F7F7F"/>
                      </a:solidFill>
                      <a:prstDash val="solid"/>
                    </a:lnR>
                    <a:lnT w="19050">
                      <a:solidFill>
                        <a:srgbClr val="7F7F7F"/>
                      </a:solidFill>
                      <a:prstDash val="solid"/>
                    </a:lnT>
                    <a:lnB w="19050">
                      <a:solidFill>
                        <a:srgbClr val="7F7F7F"/>
                      </a:solidFill>
                      <a:prstDash val="solid"/>
                    </a:lnB>
                  </a:tcPr>
                </a:tc>
                <a:tc>
                  <a:txBody>
                    <a:bodyPr/>
                    <a:lstStyle/>
                    <a:p>
                      <a:pPr marR="84455" algn="r">
                        <a:lnSpc>
                          <a:spcPct val="100000"/>
                        </a:lnSpc>
                        <a:spcBef>
                          <a:spcPts val="309"/>
                        </a:spcBef>
                      </a:pPr>
                      <a:r>
                        <a:rPr sz="1800" dirty="0">
                          <a:latin typeface="Arial"/>
                          <a:cs typeface="Arial"/>
                        </a:rPr>
                        <a:t>m(illi)</a:t>
                      </a:r>
                      <a:endParaRPr sz="1800">
                        <a:latin typeface="Arial"/>
                        <a:cs typeface="Arial"/>
                      </a:endParaRPr>
                    </a:p>
                  </a:txBody>
                  <a:tcPr marL="0" marR="0" marT="39369" marB="0">
                    <a:lnL w="19050">
                      <a:solidFill>
                        <a:srgbClr val="7F7F7F"/>
                      </a:solidFill>
                      <a:prstDash val="solid"/>
                    </a:lnL>
                    <a:lnR w="19050">
                      <a:solidFill>
                        <a:srgbClr val="7F7F7F"/>
                      </a:solidFill>
                      <a:prstDash val="solid"/>
                    </a:lnR>
                    <a:lnT w="19050">
                      <a:solidFill>
                        <a:srgbClr val="7F7F7F"/>
                      </a:solidFill>
                      <a:prstDash val="solid"/>
                    </a:lnT>
                    <a:lnB w="19050">
                      <a:solidFill>
                        <a:srgbClr val="7F7F7F"/>
                      </a:solidFill>
                      <a:prstDash val="solid"/>
                    </a:lnB>
                  </a:tcPr>
                </a:tc>
                <a:tc>
                  <a:txBody>
                    <a:bodyPr/>
                    <a:lstStyle/>
                    <a:p>
                      <a:pPr marL="91440">
                        <a:lnSpc>
                          <a:spcPts val="1930"/>
                        </a:lnSpc>
                      </a:pPr>
                      <a:r>
                        <a:rPr sz="2700" baseline="-16975" dirty="0">
                          <a:latin typeface="Arial"/>
                          <a:cs typeface="Arial"/>
                        </a:rPr>
                        <a:t>10</a:t>
                      </a:r>
                      <a:r>
                        <a:rPr sz="1200" dirty="0">
                          <a:latin typeface="Arial"/>
                          <a:cs typeface="Arial"/>
                        </a:rPr>
                        <a:t>-3</a:t>
                      </a:r>
                      <a:endParaRPr sz="1200">
                        <a:latin typeface="Arial"/>
                        <a:cs typeface="Arial"/>
                      </a:endParaRPr>
                    </a:p>
                  </a:txBody>
                  <a:tcPr marL="0" marR="0" marT="0" marB="0">
                    <a:lnL w="19050">
                      <a:solidFill>
                        <a:srgbClr val="7F7F7F"/>
                      </a:solidFill>
                      <a:prstDash val="solid"/>
                    </a:lnL>
                    <a:lnR w="19050">
                      <a:solidFill>
                        <a:srgbClr val="7F7F7F"/>
                      </a:solidFill>
                      <a:prstDash val="solid"/>
                    </a:lnR>
                    <a:lnT w="19050">
                      <a:solidFill>
                        <a:srgbClr val="7F7F7F"/>
                      </a:solidFill>
                      <a:prstDash val="solid"/>
                    </a:lnT>
                    <a:lnB w="19050">
                      <a:solidFill>
                        <a:srgbClr val="7F7F7F"/>
                      </a:solidFill>
                      <a:prstDash val="solid"/>
                    </a:lnB>
                  </a:tcPr>
                </a:tc>
                <a:extLst>
                  <a:ext uri="{0D108BD9-81ED-4DB2-BD59-A6C34878D82A}">
                    <a16:rowId xmlns:a16="http://schemas.microsoft.com/office/drawing/2014/main" val="10001"/>
                  </a:ext>
                </a:extLst>
              </a:tr>
              <a:tr h="381762">
                <a:tc>
                  <a:txBody>
                    <a:bodyPr/>
                    <a:lstStyle/>
                    <a:p>
                      <a:pPr marR="83820" algn="r">
                        <a:lnSpc>
                          <a:spcPct val="100000"/>
                        </a:lnSpc>
                        <a:spcBef>
                          <a:spcPts val="309"/>
                        </a:spcBef>
                      </a:pPr>
                      <a:r>
                        <a:rPr sz="1800" dirty="0">
                          <a:latin typeface="Arial"/>
                          <a:cs typeface="Arial"/>
                        </a:rPr>
                        <a:t>M(ega)</a:t>
                      </a:r>
                      <a:endParaRPr sz="1800">
                        <a:latin typeface="Arial"/>
                        <a:cs typeface="Arial"/>
                      </a:endParaRPr>
                    </a:p>
                  </a:txBody>
                  <a:tcPr marL="0" marR="0" marT="39369" marB="0">
                    <a:lnL w="19050">
                      <a:solidFill>
                        <a:srgbClr val="7F7F7F"/>
                      </a:solidFill>
                      <a:prstDash val="solid"/>
                    </a:lnL>
                    <a:lnR w="19050">
                      <a:solidFill>
                        <a:srgbClr val="7F7F7F"/>
                      </a:solidFill>
                      <a:prstDash val="solid"/>
                    </a:lnR>
                    <a:lnT w="19050">
                      <a:solidFill>
                        <a:srgbClr val="7F7F7F"/>
                      </a:solidFill>
                      <a:prstDash val="solid"/>
                    </a:lnT>
                    <a:lnB w="28575">
                      <a:solidFill>
                        <a:srgbClr val="7F7F7F"/>
                      </a:solidFill>
                      <a:prstDash val="solid"/>
                    </a:lnB>
                  </a:tcPr>
                </a:tc>
                <a:tc>
                  <a:txBody>
                    <a:bodyPr/>
                    <a:lstStyle/>
                    <a:p>
                      <a:pPr marL="90805">
                        <a:lnSpc>
                          <a:spcPct val="100000"/>
                        </a:lnSpc>
                        <a:spcBef>
                          <a:spcPts val="309"/>
                        </a:spcBef>
                      </a:pPr>
                      <a:r>
                        <a:rPr sz="1800" dirty="0">
                          <a:latin typeface="Arial"/>
                          <a:cs typeface="Arial"/>
                        </a:rPr>
                        <a:t>10</a:t>
                      </a:r>
                      <a:r>
                        <a:rPr sz="1800" baseline="25462" dirty="0">
                          <a:latin typeface="Arial"/>
                          <a:cs typeface="Arial"/>
                        </a:rPr>
                        <a:t>6</a:t>
                      </a:r>
                      <a:endParaRPr sz="1800" baseline="25462">
                        <a:latin typeface="Arial"/>
                        <a:cs typeface="Arial"/>
                      </a:endParaRPr>
                    </a:p>
                  </a:txBody>
                  <a:tcPr marL="0" marR="0" marT="39369" marB="0">
                    <a:lnL w="19050">
                      <a:solidFill>
                        <a:srgbClr val="7F7F7F"/>
                      </a:solidFill>
                      <a:prstDash val="solid"/>
                    </a:lnL>
                    <a:lnR w="19050">
                      <a:solidFill>
                        <a:srgbClr val="7F7F7F"/>
                      </a:solidFill>
                      <a:prstDash val="solid"/>
                    </a:lnR>
                    <a:lnT w="19050">
                      <a:solidFill>
                        <a:srgbClr val="7F7F7F"/>
                      </a:solidFill>
                      <a:prstDash val="solid"/>
                    </a:lnT>
                    <a:lnB w="28575">
                      <a:solidFill>
                        <a:srgbClr val="7F7F7F"/>
                      </a:solidFill>
                      <a:prstDash val="solid"/>
                    </a:lnB>
                  </a:tcPr>
                </a:tc>
                <a:tc>
                  <a:txBody>
                    <a:bodyPr/>
                    <a:lstStyle/>
                    <a:p>
                      <a:pPr marR="84455" algn="r">
                        <a:lnSpc>
                          <a:spcPct val="100000"/>
                        </a:lnSpc>
                        <a:spcBef>
                          <a:spcPts val="309"/>
                        </a:spcBef>
                      </a:pPr>
                      <a:r>
                        <a:rPr sz="1800" dirty="0">
                          <a:latin typeface="Arial"/>
                          <a:cs typeface="Arial"/>
                        </a:rPr>
                        <a:t>μ(micro)</a:t>
                      </a:r>
                      <a:endParaRPr sz="1800">
                        <a:latin typeface="Arial"/>
                        <a:cs typeface="Arial"/>
                      </a:endParaRPr>
                    </a:p>
                  </a:txBody>
                  <a:tcPr marL="0" marR="0" marT="39369" marB="0">
                    <a:lnL w="19050">
                      <a:solidFill>
                        <a:srgbClr val="7F7F7F"/>
                      </a:solidFill>
                      <a:prstDash val="solid"/>
                    </a:lnL>
                    <a:lnR w="19050">
                      <a:solidFill>
                        <a:srgbClr val="7F7F7F"/>
                      </a:solidFill>
                      <a:prstDash val="solid"/>
                    </a:lnR>
                    <a:lnT w="19050">
                      <a:solidFill>
                        <a:srgbClr val="7F7F7F"/>
                      </a:solidFill>
                      <a:prstDash val="solid"/>
                    </a:lnT>
                    <a:lnB w="28575">
                      <a:solidFill>
                        <a:srgbClr val="7F7F7F"/>
                      </a:solidFill>
                      <a:prstDash val="solid"/>
                    </a:lnB>
                  </a:tcPr>
                </a:tc>
                <a:tc>
                  <a:txBody>
                    <a:bodyPr/>
                    <a:lstStyle/>
                    <a:p>
                      <a:pPr marL="91440">
                        <a:lnSpc>
                          <a:spcPts val="1930"/>
                        </a:lnSpc>
                      </a:pPr>
                      <a:r>
                        <a:rPr sz="2700" baseline="-16975" dirty="0">
                          <a:latin typeface="Arial"/>
                          <a:cs typeface="Arial"/>
                        </a:rPr>
                        <a:t>10</a:t>
                      </a:r>
                      <a:r>
                        <a:rPr sz="1200" dirty="0">
                          <a:latin typeface="Arial"/>
                          <a:cs typeface="Arial"/>
                        </a:rPr>
                        <a:t>-6</a:t>
                      </a:r>
                      <a:endParaRPr sz="1200">
                        <a:latin typeface="Arial"/>
                        <a:cs typeface="Arial"/>
                      </a:endParaRPr>
                    </a:p>
                  </a:txBody>
                  <a:tcPr marL="0" marR="0" marT="0" marB="0">
                    <a:lnL w="19050">
                      <a:solidFill>
                        <a:srgbClr val="7F7F7F"/>
                      </a:solidFill>
                      <a:prstDash val="solid"/>
                    </a:lnL>
                    <a:lnR w="19050">
                      <a:solidFill>
                        <a:srgbClr val="7F7F7F"/>
                      </a:solidFill>
                      <a:prstDash val="solid"/>
                    </a:lnR>
                    <a:lnT w="19050">
                      <a:solidFill>
                        <a:srgbClr val="7F7F7F"/>
                      </a:solidFill>
                      <a:prstDash val="solid"/>
                    </a:lnT>
                    <a:lnB w="28575">
                      <a:solidFill>
                        <a:srgbClr val="7F7F7F"/>
                      </a:solidFill>
                      <a:prstDash val="solid"/>
                    </a:lnB>
                  </a:tcPr>
                </a:tc>
                <a:extLst>
                  <a:ext uri="{0D108BD9-81ED-4DB2-BD59-A6C34878D82A}">
                    <a16:rowId xmlns:a16="http://schemas.microsoft.com/office/drawing/2014/main" val="10002"/>
                  </a:ext>
                </a:extLst>
              </a:tr>
              <a:tr h="381761">
                <a:tc>
                  <a:txBody>
                    <a:bodyPr/>
                    <a:lstStyle/>
                    <a:p>
                      <a:pPr marR="83185" algn="r">
                        <a:lnSpc>
                          <a:spcPct val="100000"/>
                        </a:lnSpc>
                        <a:spcBef>
                          <a:spcPts val="305"/>
                        </a:spcBef>
                      </a:pPr>
                      <a:r>
                        <a:rPr sz="1800" dirty="0">
                          <a:latin typeface="Arial"/>
                          <a:cs typeface="Arial"/>
                        </a:rPr>
                        <a:t>G(iga)</a:t>
                      </a:r>
                      <a:endParaRPr sz="1800">
                        <a:latin typeface="Arial"/>
                        <a:cs typeface="Arial"/>
                      </a:endParaRPr>
                    </a:p>
                  </a:txBody>
                  <a:tcPr marL="0" marR="0" marT="38735"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90805">
                        <a:lnSpc>
                          <a:spcPct val="100000"/>
                        </a:lnSpc>
                        <a:spcBef>
                          <a:spcPts val="305"/>
                        </a:spcBef>
                      </a:pPr>
                      <a:r>
                        <a:rPr sz="1800" spc="-5" dirty="0">
                          <a:latin typeface="Arial"/>
                          <a:cs typeface="Arial"/>
                        </a:rPr>
                        <a:t>10</a:t>
                      </a:r>
                      <a:r>
                        <a:rPr sz="1800" spc="-7" baseline="25462" dirty="0">
                          <a:latin typeface="Arial"/>
                          <a:cs typeface="Arial"/>
                        </a:rPr>
                        <a:t>9</a:t>
                      </a:r>
                      <a:endParaRPr sz="1800" baseline="25462">
                        <a:latin typeface="Arial"/>
                        <a:cs typeface="Arial"/>
                      </a:endParaRPr>
                    </a:p>
                  </a:txBody>
                  <a:tcPr marL="0" marR="0" marT="38735"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R="85090" algn="r">
                        <a:lnSpc>
                          <a:spcPct val="100000"/>
                        </a:lnSpc>
                        <a:spcBef>
                          <a:spcPts val="305"/>
                        </a:spcBef>
                      </a:pPr>
                      <a:r>
                        <a:rPr sz="1800" dirty="0">
                          <a:latin typeface="Arial"/>
                          <a:cs typeface="Arial"/>
                        </a:rPr>
                        <a:t>n(ano)</a:t>
                      </a:r>
                      <a:endParaRPr sz="1800">
                        <a:latin typeface="Arial"/>
                        <a:cs typeface="Arial"/>
                      </a:endParaRPr>
                    </a:p>
                  </a:txBody>
                  <a:tcPr marL="0" marR="0" marT="38735"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91440">
                        <a:lnSpc>
                          <a:spcPts val="1930"/>
                        </a:lnSpc>
                      </a:pPr>
                      <a:r>
                        <a:rPr sz="2700" baseline="-16975" dirty="0">
                          <a:latin typeface="Arial"/>
                          <a:cs typeface="Arial"/>
                        </a:rPr>
                        <a:t>10</a:t>
                      </a:r>
                      <a:r>
                        <a:rPr sz="1200" dirty="0">
                          <a:latin typeface="Arial"/>
                          <a:cs typeface="Arial"/>
                        </a:rPr>
                        <a:t>-9</a:t>
                      </a:r>
                    </a:p>
                  </a:txBody>
                  <a:tcPr marL="0" marR="0" marT="0"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extLst>
                  <a:ext uri="{0D108BD9-81ED-4DB2-BD59-A6C34878D82A}">
                    <a16:rowId xmlns:a16="http://schemas.microsoft.com/office/drawing/2014/main" val="10003"/>
                  </a:ext>
                </a:extLst>
              </a:tr>
            </a:tbl>
          </a:graphicData>
        </a:graphic>
      </p:graphicFrame>
      <p:sp>
        <p:nvSpPr>
          <p:cNvPr id="6" name="object 6"/>
          <p:cNvSpPr txBox="1"/>
          <p:nvPr/>
        </p:nvSpPr>
        <p:spPr>
          <a:xfrm>
            <a:off x="654209" y="2234193"/>
            <a:ext cx="8534400" cy="1152880"/>
          </a:xfrm>
          <a:prstGeom prst="rect">
            <a:avLst/>
          </a:prstGeom>
        </p:spPr>
        <p:txBody>
          <a:bodyPr vert="horz" wrap="square" lIns="0" tIns="87630" rIns="0" bIns="0" rtlCol="0">
            <a:spAutoFit/>
          </a:bodyPr>
          <a:lstStyle/>
          <a:p>
            <a:pPr marL="469900" indent="-457200">
              <a:lnSpc>
                <a:spcPct val="100000"/>
              </a:lnSpc>
              <a:spcBef>
                <a:spcPts val="690"/>
              </a:spcBef>
              <a:buClr>
                <a:srgbClr val="0000FF"/>
              </a:buClr>
              <a:buChar char="•"/>
              <a:tabLst>
                <a:tab pos="469265" algn="l"/>
                <a:tab pos="469900" algn="l"/>
              </a:tabLst>
            </a:pPr>
            <a:r>
              <a:rPr sz="2000" spc="-5" dirty="0">
                <a:latin typeface="Arial"/>
                <a:cs typeface="Arial"/>
              </a:rPr>
              <a:t>Use powers of 10 for rates, powers of </a:t>
            </a:r>
            <a:r>
              <a:rPr sz="2000" dirty="0">
                <a:latin typeface="Arial"/>
                <a:cs typeface="Arial"/>
              </a:rPr>
              <a:t>2 </a:t>
            </a:r>
            <a:r>
              <a:rPr sz="2000" spc="-5" dirty="0">
                <a:latin typeface="Arial"/>
                <a:cs typeface="Arial"/>
              </a:rPr>
              <a:t>for</a:t>
            </a:r>
            <a:r>
              <a:rPr sz="2000" spc="-15" dirty="0">
                <a:latin typeface="Arial"/>
                <a:cs typeface="Arial"/>
              </a:rPr>
              <a:t> </a:t>
            </a:r>
            <a:r>
              <a:rPr sz="2000" spc="-5" dirty="0">
                <a:latin typeface="Arial"/>
                <a:cs typeface="Arial"/>
              </a:rPr>
              <a:t>storage</a:t>
            </a:r>
            <a:endParaRPr sz="2000" dirty="0">
              <a:latin typeface="Arial"/>
              <a:cs typeface="Arial"/>
            </a:endParaRPr>
          </a:p>
          <a:p>
            <a:pPr marL="469265">
              <a:lnSpc>
                <a:spcPct val="100000"/>
              </a:lnSpc>
              <a:spcBef>
                <a:spcPts val="490"/>
              </a:spcBef>
              <a:tabLst>
                <a:tab pos="812165" algn="l"/>
              </a:tabLst>
            </a:pPr>
            <a:r>
              <a:rPr sz="2000" spc="-5" dirty="0">
                <a:solidFill>
                  <a:srgbClr val="0000FF"/>
                </a:solidFill>
                <a:latin typeface="Arial"/>
                <a:cs typeface="Arial"/>
              </a:rPr>
              <a:t>−	</a:t>
            </a:r>
            <a:r>
              <a:rPr sz="2000" spc="-5" dirty="0">
                <a:latin typeface="Arial"/>
                <a:cs typeface="Arial"/>
              </a:rPr>
              <a:t>E.g., 1 Mbps = </a:t>
            </a:r>
            <a:r>
              <a:rPr sz="2000" spc="-10" dirty="0">
                <a:latin typeface="Arial"/>
                <a:cs typeface="Arial"/>
              </a:rPr>
              <a:t>1,000,000 </a:t>
            </a:r>
            <a:r>
              <a:rPr sz="2000" spc="-5" dirty="0">
                <a:latin typeface="Arial"/>
                <a:cs typeface="Arial"/>
              </a:rPr>
              <a:t>bps, 1 KB = 1024</a:t>
            </a:r>
            <a:r>
              <a:rPr sz="2000" spc="-35" dirty="0">
                <a:latin typeface="Arial"/>
                <a:cs typeface="Arial"/>
              </a:rPr>
              <a:t> </a:t>
            </a:r>
            <a:r>
              <a:rPr sz="2000" spc="-10" dirty="0">
                <a:latin typeface="Arial"/>
                <a:cs typeface="Arial"/>
              </a:rPr>
              <a:t>bytes</a:t>
            </a:r>
            <a:endParaRPr sz="2000" dirty="0">
              <a:latin typeface="Arial"/>
              <a:cs typeface="Arial"/>
            </a:endParaRPr>
          </a:p>
          <a:p>
            <a:pPr marL="469900" indent="-457200">
              <a:lnSpc>
                <a:spcPct val="100000"/>
              </a:lnSpc>
              <a:spcBef>
                <a:spcPts val="590"/>
              </a:spcBef>
              <a:buClr>
                <a:srgbClr val="0000FF"/>
              </a:buClr>
              <a:buChar char="•"/>
              <a:tabLst>
                <a:tab pos="469265" algn="l"/>
                <a:tab pos="469900" algn="l"/>
              </a:tabLst>
            </a:pPr>
            <a:r>
              <a:rPr sz="2000" spc="-5" dirty="0">
                <a:latin typeface="Arial"/>
                <a:cs typeface="Arial"/>
              </a:rPr>
              <a:t>“B” is for bytes, “b” is for</a:t>
            </a:r>
            <a:r>
              <a:rPr sz="2000" spc="-20" dirty="0">
                <a:latin typeface="Arial"/>
                <a:cs typeface="Arial"/>
              </a:rPr>
              <a:t> </a:t>
            </a:r>
            <a:r>
              <a:rPr sz="2000" spc="-5" dirty="0">
                <a:latin typeface="Arial"/>
                <a:cs typeface="Arial"/>
              </a:rPr>
              <a:t>bits</a:t>
            </a:r>
            <a:endParaRPr sz="2000" dirty="0">
              <a:latin typeface="Arial"/>
              <a:cs typeface="Arial"/>
            </a:endParaRPr>
          </a:p>
        </p:txBody>
      </p:sp>
      <p:graphicFrame>
        <p:nvGraphicFramePr>
          <p:cNvPr id="7" name="Table 6">
            <a:extLst>
              <a:ext uri="{FF2B5EF4-FFF2-40B4-BE49-F238E27FC236}">
                <a16:creationId xmlns:a16="http://schemas.microsoft.com/office/drawing/2014/main" id="{6BD96172-6CD3-42CC-8759-24FA022F0886}"/>
              </a:ext>
            </a:extLst>
          </p:cNvPr>
          <p:cNvGraphicFramePr>
            <a:graphicFrameLocks noGrp="1"/>
          </p:cNvGraphicFramePr>
          <p:nvPr>
            <p:extLst>
              <p:ext uri="{D42A27DB-BD31-4B8C-83A1-F6EECF244321}">
                <p14:modId xmlns:p14="http://schemas.microsoft.com/office/powerpoint/2010/main" val="2582808798"/>
              </p:ext>
            </p:extLst>
          </p:nvPr>
        </p:nvGraphicFramePr>
        <p:xfrm>
          <a:off x="952500" y="3762001"/>
          <a:ext cx="8153400" cy="3515360"/>
        </p:xfrm>
        <a:graphic>
          <a:graphicData uri="http://schemas.openxmlformats.org/drawingml/2006/table">
            <a:tbl>
              <a:tblPr firstRow="1" bandRow="1">
                <a:tableStyleId>{5C22544A-7EE6-4342-B048-85BDC9FD1C3A}</a:tableStyleId>
              </a:tblPr>
              <a:tblGrid>
                <a:gridCol w="565088">
                  <a:extLst>
                    <a:ext uri="{9D8B030D-6E8A-4147-A177-3AD203B41FA5}">
                      <a16:colId xmlns:a16="http://schemas.microsoft.com/office/drawing/2014/main" val="20000"/>
                    </a:ext>
                  </a:extLst>
                </a:gridCol>
                <a:gridCol w="2663982">
                  <a:extLst>
                    <a:ext uri="{9D8B030D-6E8A-4147-A177-3AD203B41FA5}">
                      <a16:colId xmlns:a16="http://schemas.microsoft.com/office/drawing/2014/main" val="20001"/>
                    </a:ext>
                  </a:extLst>
                </a:gridCol>
                <a:gridCol w="731153">
                  <a:extLst>
                    <a:ext uri="{9D8B030D-6E8A-4147-A177-3AD203B41FA5}">
                      <a16:colId xmlns:a16="http://schemas.microsoft.com/office/drawing/2014/main" val="20002"/>
                    </a:ext>
                  </a:extLst>
                </a:gridCol>
                <a:gridCol w="543560">
                  <a:extLst>
                    <a:ext uri="{9D8B030D-6E8A-4147-A177-3AD203B41FA5}">
                      <a16:colId xmlns:a16="http://schemas.microsoft.com/office/drawing/2014/main" val="20003"/>
                    </a:ext>
                  </a:extLst>
                </a:gridCol>
                <a:gridCol w="2963818">
                  <a:extLst>
                    <a:ext uri="{9D8B030D-6E8A-4147-A177-3AD203B41FA5}">
                      <a16:colId xmlns:a16="http://schemas.microsoft.com/office/drawing/2014/main" val="20004"/>
                    </a:ext>
                  </a:extLst>
                </a:gridCol>
                <a:gridCol w="685799">
                  <a:extLst>
                    <a:ext uri="{9D8B030D-6E8A-4147-A177-3AD203B41FA5}">
                      <a16:colId xmlns:a16="http://schemas.microsoft.com/office/drawing/2014/main" val="20005"/>
                    </a:ext>
                  </a:extLst>
                </a:gridCol>
              </a:tblGrid>
              <a:tr h="370840">
                <a:tc>
                  <a:txBody>
                    <a:bodyPr/>
                    <a:lstStyle/>
                    <a:p>
                      <a:pPr algn="ctr" fontAlgn="b"/>
                      <a:r>
                        <a:rPr lang="en-US" sz="1600" b="1" i="0" u="none" strike="noStrike" dirty="0">
                          <a:solidFill>
                            <a:srgbClr val="000000"/>
                          </a:solidFill>
                          <a:latin typeface="Arial" pitchFamily="34" charset="0"/>
                          <a:cs typeface="Arial" pitchFamily="34" charset="0"/>
                        </a:rPr>
                        <a:t>Exp.</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ctr" fontAlgn="b"/>
                      <a:r>
                        <a:rPr lang="en-US" sz="1600" b="1" i="0" u="none" strike="noStrike" dirty="0">
                          <a:solidFill>
                            <a:srgbClr val="000000"/>
                          </a:solidFill>
                          <a:latin typeface="Arial" pitchFamily="34" charset="0"/>
                          <a:cs typeface="Arial" pitchFamily="34" charset="0"/>
                        </a:rPr>
                        <a:t>Explicit</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ctr" fontAlgn="b"/>
                      <a:r>
                        <a:rPr lang="en-US" sz="1600" b="1" i="0" u="none" strike="noStrike" dirty="0">
                          <a:solidFill>
                            <a:srgbClr val="000000"/>
                          </a:solidFill>
                          <a:latin typeface="Arial" pitchFamily="34" charset="0"/>
                          <a:cs typeface="Arial" pitchFamily="34" charset="0"/>
                        </a:rPr>
                        <a:t>Prefix</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ctr" fontAlgn="b"/>
                      <a:r>
                        <a:rPr lang="en-US" sz="1600" b="1" i="0" u="none" strike="noStrike" dirty="0">
                          <a:solidFill>
                            <a:srgbClr val="000000"/>
                          </a:solidFill>
                          <a:latin typeface="Arial" pitchFamily="34" charset="0"/>
                          <a:cs typeface="Arial" pitchFamily="34" charset="0"/>
                        </a:rPr>
                        <a:t>Exp.</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ctr" fontAlgn="b"/>
                      <a:r>
                        <a:rPr lang="en-US" sz="1600" b="1" i="0" u="none" strike="noStrike" dirty="0">
                          <a:solidFill>
                            <a:srgbClr val="000000"/>
                          </a:solidFill>
                          <a:latin typeface="Arial" pitchFamily="34" charset="0"/>
                          <a:cs typeface="Arial" pitchFamily="34" charset="0"/>
                        </a:rPr>
                        <a:t>Explicit</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ctr" fontAlgn="b"/>
                      <a:r>
                        <a:rPr lang="en-US" sz="1600" b="1" i="0" u="none" strike="noStrike" dirty="0">
                          <a:solidFill>
                            <a:srgbClr val="000000"/>
                          </a:solidFill>
                          <a:latin typeface="Arial" pitchFamily="34" charset="0"/>
                          <a:cs typeface="Arial" pitchFamily="34" charset="0"/>
                        </a:rPr>
                        <a:t>Prefix </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pPr algn="l" fontAlgn="b"/>
                      <a:r>
                        <a:rPr lang="fr-FR" sz="1600" b="0" i="0" u="none" strike="noStrike" dirty="0">
                          <a:solidFill>
                            <a:srgbClr val="000000"/>
                          </a:solidFill>
                          <a:latin typeface="Arial" pitchFamily="34" charset="0"/>
                          <a:cs typeface="Arial" pitchFamily="34" charset="0"/>
                        </a:rPr>
                        <a:t>10</a:t>
                      </a:r>
                      <a:r>
                        <a:rPr lang="fr-FR" sz="2000" b="0" i="0" u="none" strike="noStrike" baseline="30000" dirty="0">
                          <a:solidFill>
                            <a:srgbClr val="000000"/>
                          </a:solidFill>
                          <a:latin typeface="Arial" pitchFamily="34" charset="0"/>
                          <a:cs typeface="Arial" pitchFamily="34" charset="0"/>
                        </a:rPr>
                        <a:t>-3</a:t>
                      </a:r>
                      <a:endParaRPr lang="fr-FR" sz="1600" b="0" i="0" u="none" strike="noStrike" baseline="30000" dirty="0">
                        <a:solidFill>
                          <a:srgbClr val="000000"/>
                        </a:solidFill>
                        <a:latin typeface="Arial" pitchFamily="34" charset="0"/>
                        <a:cs typeface="Arial" pitchFamily="34" charset="0"/>
                      </a:endParaRP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400" b="0" i="0" u="none" strike="noStrike" dirty="0">
                          <a:solidFill>
                            <a:srgbClr val="000000"/>
                          </a:solidFill>
                          <a:latin typeface="Arial" pitchFamily="34" charset="0"/>
                          <a:cs typeface="Arial" pitchFamily="34" charset="0"/>
                        </a:rPr>
                        <a:t>0.001</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600" b="0" i="0" u="none" strike="noStrike">
                          <a:solidFill>
                            <a:srgbClr val="000000"/>
                          </a:solidFill>
                          <a:latin typeface="Arial" pitchFamily="34" charset="0"/>
                          <a:cs typeface="Arial" pitchFamily="34" charset="0"/>
                        </a:rPr>
                        <a:t>milli</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fr-FR" sz="1600" b="0" i="0" u="none" strike="noStrike" dirty="0">
                          <a:solidFill>
                            <a:srgbClr val="000000"/>
                          </a:solidFill>
                          <a:latin typeface="Arial" pitchFamily="34" charset="0"/>
                          <a:cs typeface="Arial" pitchFamily="34" charset="0"/>
                        </a:rPr>
                        <a:t>10</a:t>
                      </a:r>
                      <a:r>
                        <a:rPr lang="fr-FR" sz="2000" b="0" i="0" u="none" strike="noStrike" baseline="30000" dirty="0">
                          <a:solidFill>
                            <a:srgbClr val="000000"/>
                          </a:solidFill>
                          <a:latin typeface="Arial" pitchFamily="34" charset="0"/>
                          <a:cs typeface="Arial" pitchFamily="34" charset="0"/>
                        </a:rPr>
                        <a:t>3</a:t>
                      </a:r>
                      <a:endParaRPr lang="fr-FR" sz="1600" b="0" i="0" u="none" strike="noStrike" baseline="30000" dirty="0">
                        <a:solidFill>
                          <a:srgbClr val="000000"/>
                        </a:solidFill>
                        <a:latin typeface="Arial" pitchFamily="34" charset="0"/>
                        <a:cs typeface="Arial" pitchFamily="34" charset="0"/>
                      </a:endParaRP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r" fontAlgn="b"/>
                      <a:r>
                        <a:rPr lang="en-US" sz="1400" b="0" i="0" u="none" strike="noStrike" dirty="0">
                          <a:solidFill>
                            <a:srgbClr val="000000"/>
                          </a:solidFill>
                          <a:latin typeface="Arial" pitchFamily="34" charset="0"/>
                          <a:cs typeface="Arial" pitchFamily="34" charset="0"/>
                        </a:rPr>
                        <a:t>1,000</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600" b="0" i="0" u="none" strike="noStrike">
                          <a:solidFill>
                            <a:srgbClr val="000000"/>
                          </a:solidFill>
                          <a:latin typeface="Arial" pitchFamily="34" charset="0"/>
                          <a:cs typeface="Arial" pitchFamily="34" charset="0"/>
                        </a:rPr>
                        <a:t>Kilo</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pPr algn="l" fontAlgn="b"/>
                      <a:r>
                        <a:rPr lang="fr-FR" sz="1600" b="0" i="0" u="none" strike="noStrike" dirty="0">
                          <a:solidFill>
                            <a:srgbClr val="000000"/>
                          </a:solidFill>
                          <a:latin typeface="Arial" pitchFamily="34" charset="0"/>
                          <a:cs typeface="Arial" pitchFamily="34" charset="0"/>
                        </a:rPr>
                        <a:t>10</a:t>
                      </a:r>
                      <a:r>
                        <a:rPr lang="fr-FR" sz="2000" b="0" i="0" u="none" strike="noStrike" baseline="30000" dirty="0">
                          <a:solidFill>
                            <a:srgbClr val="000000"/>
                          </a:solidFill>
                          <a:latin typeface="Arial" pitchFamily="34" charset="0"/>
                          <a:cs typeface="Arial" pitchFamily="34" charset="0"/>
                        </a:rPr>
                        <a:t>-6</a:t>
                      </a:r>
                      <a:endParaRPr lang="fr-FR" sz="1600" b="0" i="0" u="none" strike="noStrike" baseline="30000" dirty="0">
                        <a:solidFill>
                          <a:srgbClr val="000000"/>
                        </a:solidFill>
                        <a:latin typeface="Arial" pitchFamily="34" charset="0"/>
                        <a:cs typeface="Arial" pitchFamily="34" charset="0"/>
                      </a:endParaRP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400" b="0" i="0" u="none" strike="noStrike" dirty="0">
                          <a:solidFill>
                            <a:srgbClr val="000000"/>
                          </a:solidFill>
                          <a:latin typeface="Arial" pitchFamily="34" charset="0"/>
                          <a:cs typeface="Arial" pitchFamily="34" charset="0"/>
                        </a:rPr>
                        <a:t>0.000001</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600" b="0" i="0" u="none" strike="noStrike">
                          <a:solidFill>
                            <a:srgbClr val="000000"/>
                          </a:solidFill>
                          <a:latin typeface="Arial" pitchFamily="34" charset="0"/>
                          <a:cs typeface="Arial" pitchFamily="34" charset="0"/>
                        </a:rPr>
                        <a:t>micro</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fr-FR" sz="1600" b="0" i="0" u="none" strike="noStrike" dirty="0">
                          <a:solidFill>
                            <a:srgbClr val="000000"/>
                          </a:solidFill>
                          <a:latin typeface="Arial" pitchFamily="34" charset="0"/>
                          <a:cs typeface="Arial" pitchFamily="34" charset="0"/>
                        </a:rPr>
                        <a:t>10</a:t>
                      </a:r>
                      <a:r>
                        <a:rPr lang="fr-FR" sz="2000" b="0" i="0" u="none" strike="noStrike" baseline="30000" dirty="0">
                          <a:solidFill>
                            <a:srgbClr val="000000"/>
                          </a:solidFill>
                          <a:latin typeface="Arial" pitchFamily="34" charset="0"/>
                          <a:cs typeface="Arial" pitchFamily="34" charset="0"/>
                        </a:rPr>
                        <a:t>6</a:t>
                      </a:r>
                      <a:endParaRPr lang="fr-FR" sz="1600" b="0" i="0" u="none" strike="noStrike" dirty="0">
                        <a:solidFill>
                          <a:srgbClr val="000000"/>
                        </a:solidFill>
                        <a:latin typeface="Arial" pitchFamily="34" charset="0"/>
                        <a:cs typeface="Arial" pitchFamily="34" charset="0"/>
                      </a:endParaRP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r" fontAlgn="b"/>
                      <a:r>
                        <a:rPr lang="en-US" sz="1400" b="0" i="0" u="none" strike="noStrike" dirty="0">
                          <a:solidFill>
                            <a:srgbClr val="000000"/>
                          </a:solidFill>
                          <a:latin typeface="Arial" pitchFamily="34" charset="0"/>
                          <a:cs typeface="Arial" pitchFamily="34" charset="0"/>
                        </a:rPr>
                        <a:t>1,000,000</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600" b="0" i="0" u="none" strike="noStrike">
                          <a:solidFill>
                            <a:srgbClr val="000000"/>
                          </a:solidFill>
                          <a:latin typeface="Arial" pitchFamily="34" charset="0"/>
                          <a:cs typeface="Arial" pitchFamily="34" charset="0"/>
                        </a:rPr>
                        <a:t>Mega</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pPr algn="l" fontAlgn="b"/>
                      <a:r>
                        <a:rPr lang="fr-FR" sz="1600" b="0" i="0" u="none" strike="noStrike" dirty="0">
                          <a:solidFill>
                            <a:srgbClr val="000000"/>
                          </a:solidFill>
                          <a:latin typeface="Arial" pitchFamily="34" charset="0"/>
                          <a:cs typeface="Arial" pitchFamily="34" charset="0"/>
                        </a:rPr>
                        <a:t>10</a:t>
                      </a:r>
                      <a:r>
                        <a:rPr lang="fr-FR" sz="2000" b="0" i="0" u="none" strike="noStrike" baseline="30000" dirty="0">
                          <a:solidFill>
                            <a:srgbClr val="000000"/>
                          </a:solidFill>
                          <a:latin typeface="Arial" pitchFamily="34" charset="0"/>
                          <a:cs typeface="Arial" pitchFamily="34" charset="0"/>
                        </a:rPr>
                        <a:t>-9</a:t>
                      </a:r>
                      <a:endParaRPr lang="fr-FR" sz="1600" b="0" i="0" u="none" strike="noStrike" baseline="30000" dirty="0">
                        <a:solidFill>
                          <a:srgbClr val="000000"/>
                        </a:solidFill>
                        <a:latin typeface="Arial" pitchFamily="34" charset="0"/>
                        <a:cs typeface="Arial" pitchFamily="34" charset="0"/>
                      </a:endParaRP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400" b="0" i="0" u="none" strike="noStrike" dirty="0">
                          <a:solidFill>
                            <a:srgbClr val="000000"/>
                          </a:solidFill>
                          <a:latin typeface="Arial" pitchFamily="34" charset="0"/>
                          <a:cs typeface="Arial" pitchFamily="34" charset="0"/>
                        </a:rPr>
                        <a:t>0.000000001</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600" b="0" i="0" u="none" strike="noStrike">
                          <a:solidFill>
                            <a:srgbClr val="000000"/>
                          </a:solidFill>
                          <a:latin typeface="Arial" pitchFamily="34" charset="0"/>
                          <a:cs typeface="Arial" pitchFamily="34" charset="0"/>
                        </a:rPr>
                        <a:t>nano</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fr-FR" sz="1600" b="0" i="0" u="none" strike="noStrike" dirty="0">
                          <a:solidFill>
                            <a:srgbClr val="000000"/>
                          </a:solidFill>
                          <a:latin typeface="Arial" pitchFamily="34" charset="0"/>
                          <a:cs typeface="Arial" pitchFamily="34" charset="0"/>
                        </a:rPr>
                        <a:t>10</a:t>
                      </a:r>
                      <a:r>
                        <a:rPr lang="fr-FR" sz="2000" b="0" i="0" u="none" strike="noStrike" baseline="30000" dirty="0">
                          <a:solidFill>
                            <a:srgbClr val="000000"/>
                          </a:solidFill>
                          <a:latin typeface="Arial" pitchFamily="34" charset="0"/>
                          <a:cs typeface="Arial" pitchFamily="34" charset="0"/>
                        </a:rPr>
                        <a:t>9</a:t>
                      </a:r>
                      <a:endParaRPr lang="fr-FR" sz="1600" b="0" i="0" u="none" strike="noStrike" dirty="0">
                        <a:solidFill>
                          <a:srgbClr val="000000"/>
                        </a:solidFill>
                        <a:latin typeface="Arial" pitchFamily="34" charset="0"/>
                        <a:cs typeface="Arial" pitchFamily="34" charset="0"/>
                      </a:endParaRP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r" fontAlgn="b"/>
                      <a:r>
                        <a:rPr lang="en-US" sz="1400" b="0" i="0" u="none" strike="noStrike" dirty="0">
                          <a:solidFill>
                            <a:srgbClr val="000000"/>
                          </a:solidFill>
                          <a:latin typeface="Arial" pitchFamily="34" charset="0"/>
                          <a:cs typeface="Arial" pitchFamily="34" charset="0"/>
                        </a:rPr>
                        <a:t>1,000,000,000</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600" b="0" i="0" u="none" strike="noStrike">
                          <a:solidFill>
                            <a:srgbClr val="000000"/>
                          </a:solidFill>
                          <a:latin typeface="Arial" pitchFamily="34" charset="0"/>
                          <a:cs typeface="Arial" pitchFamily="34" charset="0"/>
                        </a:rPr>
                        <a:t>Giga</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pPr algn="l" fontAlgn="b"/>
                      <a:r>
                        <a:rPr lang="fr-FR" sz="1600" b="0" i="0" u="none" strike="noStrike" dirty="0">
                          <a:solidFill>
                            <a:srgbClr val="000000"/>
                          </a:solidFill>
                          <a:latin typeface="Arial" pitchFamily="34" charset="0"/>
                          <a:cs typeface="Arial" pitchFamily="34" charset="0"/>
                        </a:rPr>
                        <a:t>10</a:t>
                      </a:r>
                      <a:r>
                        <a:rPr lang="fr-FR" sz="2000" b="0" i="0" u="none" strike="noStrike" baseline="30000" dirty="0">
                          <a:solidFill>
                            <a:srgbClr val="000000"/>
                          </a:solidFill>
                          <a:latin typeface="Arial" pitchFamily="34" charset="0"/>
                          <a:cs typeface="Arial" pitchFamily="34" charset="0"/>
                        </a:rPr>
                        <a:t>-12</a:t>
                      </a:r>
                      <a:endParaRPr lang="fr-FR" sz="1600" b="0" i="0" u="none" strike="noStrike" baseline="30000" dirty="0">
                        <a:solidFill>
                          <a:srgbClr val="000000"/>
                        </a:solidFill>
                        <a:latin typeface="Arial" pitchFamily="34" charset="0"/>
                        <a:cs typeface="Arial" pitchFamily="34" charset="0"/>
                      </a:endParaRP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400" b="0" i="0" u="none" strike="noStrike" dirty="0">
                          <a:solidFill>
                            <a:srgbClr val="000000"/>
                          </a:solidFill>
                          <a:latin typeface="Arial" pitchFamily="34" charset="0"/>
                          <a:cs typeface="Arial" pitchFamily="34" charset="0"/>
                        </a:rPr>
                        <a:t>0.000000000001</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600" b="0" i="0" u="none" strike="noStrike">
                          <a:solidFill>
                            <a:srgbClr val="000000"/>
                          </a:solidFill>
                          <a:latin typeface="Arial" pitchFamily="34" charset="0"/>
                          <a:cs typeface="Arial" pitchFamily="34" charset="0"/>
                        </a:rPr>
                        <a:t>pico</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fr-FR" sz="1600" b="0" i="0" u="none" strike="noStrike" dirty="0">
                          <a:solidFill>
                            <a:srgbClr val="000000"/>
                          </a:solidFill>
                          <a:latin typeface="Arial" pitchFamily="34" charset="0"/>
                          <a:cs typeface="Arial" pitchFamily="34" charset="0"/>
                        </a:rPr>
                        <a:t>10</a:t>
                      </a:r>
                      <a:r>
                        <a:rPr lang="fr-FR" sz="2000" b="0" i="0" u="none" strike="noStrike" baseline="30000" dirty="0">
                          <a:solidFill>
                            <a:srgbClr val="000000"/>
                          </a:solidFill>
                          <a:latin typeface="Arial" pitchFamily="34" charset="0"/>
                          <a:cs typeface="Arial" pitchFamily="34" charset="0"/>
                        </a:rPr>
                        <a:t>12</a:t>
                      </a:r>
                      <a:endParaRPr lang="fr-FR" sz="1600" b="0" i="0" u="none" strike="noStrike" dirty="0">
                        <a:solidFill>
                          <a:srgbClr val="000000"/>
                        </a:solidFill>
                        <a:latin typeface="Arial" pitchFamily="34" charset="0"/>
                        <a:cs typeface="Arial" pitchFamily="34" charset="0"/>
                      </a:endParaRP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r" fontAlgn="b"/>
                      <a:r>
                        <a:rPr lang="en-US" sz="1400" b="0" i="0" u="none" strike="noStrike" dirty="0">
                          <a:solidFill>
                            <a:srgbClr val="000000"/>
                          </a:solidFill>
                          <a:latin typeface="Arial" pitchFamily="34" charset="0"/>
                          <a:cs typeface="Arial" pitchFamily="34" charset="0"/>
                        </a:rPr>
                        <a:t>1,000,000,000,000</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600" b="0" i="0" u="none" strike="noStrike">
                          <a:solidFill>
                            <a:srgbClr val="000000"/>
                          </a:solidFill>
                          <a:latin typeface="Arial" pitchFamily="34" charset="0"/>
                          <a:cs typeface="Arial" pitchFamily="34" charset="0"/>
                        </a:rPr>
                        <a:t>Tera</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pPr algn="l" fontAlgn="b"/>
                      <a:r>
                        <a:rPr lang="fr-FR" sz="1600" b="0" i="0" u="none" strike="noStrike" dirty="0">
                          <a:solidFill>
                            <a:srgbClr val="000000"/>
                          </a:solidFill>
                          <a:latin typeface="Arial" pitchFamily="34" charset="0"/>
                          <a:cs typeface="Arial" pitchFamily="34" charset="0"/>
                        </a:rPr>
                        <a:t>10</a:t>
                      </a:r>
                      <a:r>
                        <a:rPr lang="fr-FR" sz="2000" b="0" i="0" u="none" strike="noStrike" baseline="30000" dirty="0">
                          <a:solidFill>
                            <a:srgbClr val="000000"/>
                          </a:solidFill>
                          <a:latin typeface="Arial" pitchFamily="34" charset="0"/>
                          <a:cs typeface="Arial" pitchFamily="34" charset="0"/>
                        </a:rPr>
                        <a:t>-15</a:t>
                      </a:r>
                      <a:endParaRPr lang="fr-FR" sz="1600" b="0" i="0" u="none" strike="noStrike" baseline="30000" dirty="0">
                        <a:solidFill>
                          <a:srgbClr val="000000"/>
                        </a:solidFill>
                        <a:latin typeface="Arial" pitchFamily="34" charset="0"/>
                        <a:cs typeface="Arial" pitchFamily="34" charset="0"/>
                      </a:endParaRP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400" b="0" i="0" u="none" strike="noStrike" dirty="0">
                          <a:solidFill>
                            <a:srgbClr val="000000"/>
                          </a:solidFill>
                          <a:latin typeface="Arial" pitchFamily="34" charset="0"/>
                          <a:cs typeface="Arial" pitchFamily="34" charset="0"/>
                        </a:rPr>
                        <a:t>0.000000000000001</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600" b="0" i="0" u="none" strike="noStrike">
                          <a:solidFill>
                            <a:srgbClr val="000000"/>
                          </a:solidFill>
                          <a:latin typeface="Arial" pitchFamily="34" charset="0"/>
                          <a:cs typeface="Arial" pitchFamily="34" charset="0"/>
                        </a:rPr>
                        <a:t>femto</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fr-FR" sz="1600" b="0" i="0" u="none" strike="noStrike" dirty="0">
                          <a:solidFill>
                            <a:srgbClr val="000000"/>
                          </a:solidFill>
                          <a:latin typeface="Arial" pitchFamily="34" charset="0"/>
                          <a:cs typeface="Arial" pitchFamily="34" charset="0"/>
                        </a:rPr>
                        <a:t>10</a:t>
                      </a:r>
                      <a:r>
                        <a:rPr lang="fr-FR" sz="2000" b="0" i="0" u="none" strike="noStrike" baseline="30000" dirty="0">
                          <a:solidFill>
                            <a:srgbClr val="000000"/>
                          </a:solidFill>
                          <a:latin typeface="Arial" pitchFamily="34" charset="0"/>
                          <a:cs typeface="Arial" pitchFamily="34" charset="0"/>
                        </a:rPr>
                        <a:t>15</a:t>
                      </a:r>
                      <a:endParaRPr lang="fr-FR" sz="1600" b="0" i="0" u="none" strike="noStrike" dirty="0">
                        <a:solidFill>
                          <a:srgbClr val="000000"/>
                        </a:solidFill>
                        <a:latin typeface="Arial" pitchFamily="34" charset="0"/>
                        <a:cs typeface="Arial" pitchFamily="34" charset="0"/>
                      </a:endParaRP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latin typeface="Arial" pitchFamily="34" charset="0"/>
                          <a:cs typeface="Arial" pitchFamily="34" charset="0"/>
                        </a:rPr>
                        <a:t>1,000,000,000,000,000</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600" b="0" i="0" u="none" strike="noStrike" dirty="0" err="1">
                          <a:solidFill>
                            <a:srgbClr val="000000"/>
                          </a:solidFill>
                          <a:latin typeface="Arial" pitchFamily="34" charset="0"/>
                          <a:cs typeface="Arial" pitchFamily="34" charset="0"/>
                        </a:rPr>
                        <a:t>Peta</a:t>
                      </a:r>
                      <a:endParaRPr lang="en-US" sz="1600" b="0" i="0" u="none" strike="noStrike" dirty="0">
                        <a:solidFill>
                          <a:srgbClr val="000000"/>
                        </a:solidFill>
                        <a:latin typeface="Arial" pitchFamily="34" charset="0"/>
                        <a:cs typeface="Arial" pitchFamily="34" charset="0"/>
                      </a:endParaRP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pPr algn="l" fontAlgn="b"/>
                      <a:r>
                        <a:rPr lang="fr-FR" sz="1600" b="0" i="0" u="none" strike="noStrike" dirty="0">
                          <a:solidFill>
                            <a:srgbClr val="000000"/>
                          </a:solidFill>
                          <a:latin typeface="Arial" pitchFamily="34" charset="0"/>
                          <a:cs typeface="Arial" pitchFamily="34" charset="0"/>
                        </a:rPr>
                        <a:t>10</a:t>
                      </a:r>
                      <a:r>
                        <a:rPr lang="fr-FR" sz="2000" b="0" i="0" u="none" strike="noStrike" baseline="30000" dirty="0">
                          <a:solidFill>
                            <a:srgbClr val="000000"/>
                          </a:solidFill>
                          <a:latin typeface="Arial" pitchFamily="34" charset="0"/>
                          <a:cs typeface="Arial" pitchFamily="34" charset="0"/>
                        </a:rPr>
                        <a:t>-18</a:t>
                      </a:r>
                      <a:endParaRPr lang="fr-FR" sz="1600" b="0" i="0" u="none" strike="noStrike" baseline="30000" dirty="0">
                        <a:solidFill>
                          <a:srgbClr val="000000"/>
                        </a:solidFill>
                        <a:latin typeface="Arial" pitchFamily="34" charset="0"/>
                        <a:cs typeface="Arial" pitchFamily="34" charset="0"/>
                      </a:endParaRP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400" b="0" i="0" u="none" strike="noStrike" dirty="0">
                          <a:solidFill>
                            <a:srgbClr val="000000"/>
                          </a:solidFill>
                          <a:latin typeface="Arial" pitchFamily="34" charset="0"/>
                          <a:cs typeface="Arial" pitchFamily="34" charset="0"/>
                        </a:rPr>
                        <a:t>0.000000000000000001</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600" b="0" i="0" u="none" strike="noStrike">
                          <a:solidFill>
                            <a:srgbClr val="000000"/>
                          </a:solidFill>
                          <a:latin typeface="Arial" pitchFamily="34" charset="0"/>
                          <a:cs typeface="Arial" pitchFamily="34" charset="0"/>
                        </a:rPr>
                        <a:t>atto</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fr-FR" sz="1600" b="0" i="0" u="none" strike="noStrike" dirty="0">
                          <a:solidFill>
                            <a:srgbClr val="000000"/>
                          </a:solidFill>
                          <a:latin typeface="Arial" pitchFamily="34" charset="0"/>
                          <a:cs typeface="Arial" pitchFamily="34" charset="0"/>
                        </a:rPr>
                        <a:t>10</a:t>
                      </a:r>
                      <a:r>
                        <a:rPr lang="fr-FR" sz="2000" b="0" i="0" u="none" strike="noStrike" baseline="30000" dirty="0">
                          <a:solidFill>
                            <a:srgbClr val="000000"/>
                          </a:solidFill>
                          <a:latin typeface="Arial" pitchFamily="34" charset="0"/>
                          <a:cs typeface="Arial" pitchFamily="34" charset="0"/>
                        </a:rPr>
                        <a:t>18</a:t>
                      </a:r>
                      <a:endParaRPr lang="fr-FR" sz="1600" b="0" i="0" u="none" strike="noStrike" dirty="0">
                        <a:solidFill>
                          <a:srgbClr val="000000"/>
                        </a:solidFill>
                        <a:latin typeface="Arial" pitchFamily="34" charset="0"/>
                        <a:cs typeface="Arial" pitchFamily="34" charset="0"/>
                      </a:endParaRP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latin typeface="Arial" pitchFamily="34" charset="0"/>
                          <a:cs typeface="Arial" pitchFamily="34" charset="0"/>
                        </a:rPr>
                        <a:t>1,000,000,000,000,000, 000</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600" b="0" i="0" u="none" strike="noStrike">
                          <a:solidFill>
                            <a:srgbClr val="000000"/>
                          </a:solidFill>
                          <a:latin typeface="Arial" pitchFamily="34" charset="0"/>
                          <a:cs typeface="Arial" pitchFamily="34" charset="0"/>
                        </a:rPr>
                        <a:t>Exa</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6"/>
                  </a:ext>
                </a:extLst>
              </a:tr>
              <a:tr h="370840">
                <a:tc>
                  <a:txBody>
                    <a:bodyPr/>
                    <a:lstStyle/>
                    <a:p>
                      <a:pPr algn="l" fontAlgn="b"/>
                      <a:r>
                        <a:rPr lang="fr-FR" sz="1600" b="0" i="0" u="none" strike="noStrike" dirty="0">
                          <a:solidFill>
                            <a:srgbClr val="000000"/>
                          </a:solidFill>
                          <a:latin typeface="Arial" pitchFamily="34" charset="0"/>
                          <a:cs typeface="Arial" pitchFamily="34" charset="0"/>
                        </a:rPr>
                        <a:t>10</a:t>
                      </a:r>
                      <a:r>
                        <a:rPr lang="fr-FR" sz="2000" b="0" i="0" u="none" strike="noStrike" baseline="30000" dirty="0">
                          <a:solidFill>
                            <a:srgbClr val="000000"/>
                          </a:solidFill>
                          <a:latin typeface="Arial" pitchFamily="34" charset="0"/>
                          <a:cs typeface="Arial" pitchFamily="34" charset="0"/>
                        </a:rPr>
                        <a:t>-21</a:t>
                      </a:r>
                      <a:endParaRPr lang="fr-FR" sz="1600" b="0" i="0" u="none" strike="noStrike" baseline="30000" dirty="0">
                        <a:solidFill>
                          <a:srgbClr val="000000"/>
                        </a:solidFill>
                        <a:latin typeface="Arial" pitchFamily="34" charset="0"/>
                        <a:cs typeface="Arial" pitchFamily="34" charset="0"/>
                      </a:endParaRP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400" b="0" i="0" u="none" strike="noStrike" dirty="0">
                          <a:solidFill>
                            <a:srgbClr val="000000"/>
                          </a:solidFill>
                          <a:latin typeface="Arial" pitchFamily="34" charset="0"/>
                          <a:cs typeface="Arial" pitchFamily="34" charset="0"/>
                        </a:rPr>
                        <a:t>0.000000000000000000001</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600" b="0" i="0" u="none" strike="noStrike">
                          <a:solidFill>
                            <a:srgbClr val="000000"/>
                          </a:solidFill>
                          <a:latin typeface="Arial" pitchFamily="34" charset="0"/>
                          <a:cs typeface="Arial" pitchFamily="34" charset="0"/>
                        </a:rPr>
                        <a:t>zepto</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fr-FR" sz="1600" b="0" i="0" u="none" strike="noStrike" dirty="0">
                          <a:solidFill>
                            <a:srgbClr val="000000"/>
                          </a:solidFill>
                          <a:latin typeface="Arial" pitchFamily="34" charset="0"/>
                          <a:cs typeface="Arial" pitchFamily="34" charset="0"/>
                        </a:rPr>
                        <a:t>10</a:t>
                      </a:r>
                      <a:r>
                        <a:rPr lang="fr-FR" sz="2000" b="0" i="0" u="none" strike="noStrike" baseline="30000" dirty="0">
                          <a:solidFill>
                            <a:srgbClr val="000000"/>
                          </a:solidFill>
                          <a:latin typeface="Arial" pitchFamily="34" charset="0"/>
                          <a:cs typeface="Arial" pitchFamily="34" charset="0"/>
                        </a:rPr>
                        <a:t>21</a:t>
                      </a:r>
                      <a:endParaRPr lang="fr-FR" sz="1600" b="0" i="0" u="none" strike="noStrike" dirty="0">
                        <a:solidFill>
                          <a:srgbClr val="000000"/>
                        </a:solidFill>
                        <a:latin typeface="Arial" pitchFamily="34" charset="0"/>
                        <a:cs typeface="Arial" pitchFamily="34" charset="0"/>
                      </a:endParaRP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r" fontAlgn="b"/>
                      <a:r>
                        <a:rPr lang="en-US" sz="1400" b="0" i="0" u="none" strike="noStrike" dirty="0">
                          <a:solidFill>
                            <a:srgbClr val="000000"/>
                          </a:solidFill>
                          <a:latin typeface="Arial" pitchFamily="34" charset="0"/>
                          <a:cs typeface="Arial" pitchFamily="34" charset="0"/>
                        </a:rPr>
                        <a:t>1,000,000,000,000,000,000,000</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600" b="0" i="0" u="none" strike="noStrike">
                          <a:solidFill>
                            <a:srgbClr val="000000"/>
                          </a:solidFill>
                          <a:latin typeface="Arial" pitchFamily="34" charset="0"/>
                          <a:cs typeface="Arial" pitchFamily="34" charset="0"/>
                        </a:rPr>
                        <a:t>Zetta</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7"/>
                  </a:ext>
                </a:extLst>
              </a:tr>
              <a:tr h="370840">
                <a:tc>
                  <a:txBody>
                    <a:bodyPr/>
                    <a:lstStyle/>
                    <a:p>
                      <a:pPr algn="l" fontAlgn="b"/>
                      <a:r>
                        <a:rPr lang="fr-FR" sz="1600" b="0" i="0" u="none" strike="noStrike" dirty="0">
                          <a:solidFill>
                            <a:srgbClr val="000000"/>
                          </a:solidFill>
                          <a:latin typeface="Arial" pitchFamily="34" charset="0"/>
                          <a:cs typeface="Arial" pitchFamily="34" charset="0"/>
                        </a:rPr>
                        <a:t>10</a:t>
                      </a:r>
                      <a:r>
                        <a:rPr lang="fr-FR" sz="2000" b="0" i="0" u="none" strike="noStrike" baseline="30000" dirty="0">
                          <a:solidFill>
                            <a:srgbClr val="000000"/>
                          </a:solidFill>
                          <a:latin typeface="Arial" pitchFamily="34" charset="0"/>
                          <a:cs typeface="Arial" pitchFamily="34" charset="0"/>
                        </a:rPr>
                        <a:t>-24</a:t>
                      </a:r>
                      <a:endParaRPr lang="fr-FR" sz="1600" b="0" i="0" u="none" strike="noStrike" baseline="30000" dirty="0">
                        <a:solidFill>
                          <a:srgbClr val="000000"/>
                        </a:solidFill>
                        <a:latin typeface="Arial" pitchFamily="34" charset="0"/>
                        <a:cs typeface="Arial" pitchFamily="34" charset="0"/>
                      </a:endParaRP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400" b="0" i="0" u="none" strike="noStrike" dirty="0">
                          <a:solidFill>
                            <a:srgbClr val="000000"/>
                          </a:solidFill>
                          <a:latin typeface="Arial" pitchFamily="34" charset="0"/>
                          <a:cs typeface="Arial" pitchFamily="34" charset="0"/>
                        </a:rPr>
                        <a:t>0.000000000000000000000001</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600" b="0" i="0" u="none" strike="noStrike">
                          <a:solidFill>
                            <a:srgbClr val="000000"/>
                          </a:solidFill>
                          <a:latin typeface="Arial" pitchFamily="34" charset="0"/>
                          <a:cs typeface="Arial" pitchFamily="34" charset="0"/>
                        </a:rPr>
                        <a:t>yocto</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fr-FR" sz="1600" b="0" i="0" u="none" strike="noStrike" dirty="0">
                          <a:solidFill>
                            <a:srgbClr val="000000"/>
                          </a:solidFill>
                          <a:latin typeface="Arial" pitchFamily="34" charset="0"/>
                          <a:cs typeface="Arial" pitchFamily="34" charset="0"/>
                        </a:rPr>
                        <a:t>10</a:t>
                      </a:r>
                      <a:r>
                        <a:rPr lang="fr-FR" sz="2000" b="0" i="0" u="none" strike="noStrike" baseline="30000" dirty="0">
                          <a:solidFill>
                            <a:srgbClr val="000000"/>
                          </a:solidFill>
                          <a:latin typeface="Arial" pitchFamily="34" charset="0"/>
                          <a:cs typeface="Arial" pitchFamily="34" charset="0"/>
                        </a:rPr>
                        <a:t>24</a:t>
                      </a:r>
                      <a:endParaRPr lang="fr-FR" sz="1600" b="0" i="0" u="none" strike="noStrike" dirty="0">
                        <a:solidFill>
                          <a:srgbClr val="000000"/>
                        </a:solidFill>
                        <a:latin typeface="Arial" pitchFamily="34" charset="0"/>
                        <a:cs typeface="Arial" pitchFamily="34" charset="0"/>
                      </a:endParaRP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latin typeface="Arial" pitchFamily="34" charset="0"/>
                          <a:cs typeface="Arial" pitchFamily="34" charset="0"/>
                        </a:rPr>
                        <a:t>1,000,000,000,000,000,000,000,000</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600" b="0" i="0" u="none" strike="noStrike" dirty="0" err="1">
                          <a:solidFill>
                            <a:srgbClr val="000000"/>
                          </a:solidFill>
                          <a:latin typeface="Arial" pitchFamily="34" charset="0"/>
                          <a:cs typeface="Arial" pitchFamily="34" charset="0"/>
                        </a:rPr>
                        <a:t>Yotta</a:t>
                      </a:r>
                      <a:endParaRPr lang="en-US" sz="1600" b="0" i="0" u="none" strike="noStrike" dirty="0">
                        <a:solidFill>
                          <a:srgbClr val="000000"/>
                        </a:solidFill>
                        <a:latin typeface="Arial" pitchFamily="34" charset="0"/>
                        <a:cs typeface="Arial" pitchFamily="34" charset="0"/>
                      </a:endParaRP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15EB-AE1B-4649-8BA4-68C61E29632B}"/>
              </a:ext>
            </a:extLst>
          </p:cNvPr>
          <p:cNvSpPr>
            <a:spLocks noGrp="1"/>
          </p:cNvSpPr>
          <p:nvPr>
            <p:ph type="title"/>
          </p:nvPr>
        </p:nvSpPr>
        <p:spPr>
          <a:xfrm>
            <a:off x="3897883" y="24063"/>
            <a:ext cx="2262632" cy="574040"/>
          </a:xfrm>
        </p:spPr>
        <p:txBody>
          <a:bodyPr/>
          <a:lstStyle/>
          <a:p>
            <a:r>
              <a:rPr lang="en-US" dirty="0"/>
              <a:t>Summary</a:t>
            </a:r>
            <a:endParaRPr lang="en-IN" dirty="0"/>
          </a:p>
        </p:txBody>
      </p:sp>
      <p:sp>
        <p:nvSpPr>
          <p:cNvPr id="3" name="Text Placeholder 2">
            <a:extLst>
              <a:ext uri="{FF2B5EF4-FFF2-40B4-BE49-F238E27FC236}">
                <a16:creationId xmlns:a16="http://schemas.microsoft.com/office/drawing/2014/main" id="{769ECD57-B3D7-4208-8563-A0E12E040A8B}"/>
              </a:ext>
            </a:extLst>
          </p:cNvPr>
          <p:cNvSpPr>
            <a:spLocks noGrp="1"/>
          </p:cNvSpPr>
          <p:nvPr>
            <p:ph type="body" idx="1"/>
          </p:nvPr>
        </p:nvSpPr>
        <p:spPr>
          <a:xfrm>
            <a:off x="342899" y="839212"/>
            <a:ext cx="4686301" cy="7386638"/>
          </a:xfrm>
        </p:spPr>
        <p:txBody>
          <a:bodyPr/>
          <a:lstStyle/>
          <a:p>
            <a:pPr marL="285750" indent="-285750">
              <a:buFont typeface="Arial" panose="020B0604020202020204" pitchFamily="34" charset="0"/>
              <a:buChar char="•"/>
            </a:pPr>
            <a:r>
              <a:rPr lang="en-US" sz="2000" dirty="0"/>
              <a:t>Computer networks have many uses</a:t>
            </a:r>
          </a:p>
          <a:p>
            <a:pPr marL="742950" lvl="1" indent="-285750">
              <a:buFont typeface="Arial" panose="020B0604020202020204" pitchFamily="34" charset="0"/>
              <a:buChar char="•"/>
            </a:pPr>
            <a:r>
              <a:rPr lang="en-US" sz="2000" dirty="0"/>
              <a:t>Companies and individuals</a:t>
            </a:r>
          </a:p>
          <a:p>
            <a:pPr marL="742950" lvl="1"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Networks can be divided into LANs, MANs, WANs and Internetworks.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Wireless networks such as 3G and 802.11 LANs are becoming popular.</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Network software is built around protocols, the rules the processes communicate.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Protocols are based on OSI or TCP/IP model</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TCP/IP</a:t>
            </a:r>
          </a:p>
          <a:p>
            <a:pPr marL="742950" lvl="1" indent="-285750">
              <a:buFont typeface="Arial" panose="020B0604020202020204" pitchFamily="34" charset="0"/>
              <a:buChar char="•"/>
            </a:pPr>
            <a:r>
              <a:rPr lang="en-US" sz="2000" dirty="0"/>
              <a:t>Link, network, transport and application layers</a:t>
            </a:r>
          </a:p>
          <a:p>
            <a:pPr marL="285750" indent="-285750">
              <a:buFont typeface="Arial" panose="020B0604020202020204" pitchFamily="34" charset="0"/>
              <a:buChar char="•"/>
            </a:pPr>
            <a:r>
              <a:rPr lang="en-US" sz="2000" dirty="0"/>
              <a:t>Design issues</a:t>
            </a:r>
          </a:p>
          <a:p>
            <a:pPr marL="742950" lvl="1" indent="-285750">
              <a:buFont typeface="Arial" panose="020B0604020202020204" pitchFamily="34" charset="0"/>
              <a:buChar char="•"/>
            </a:pPr>
            <a:r>
              <a:rPr lang="en-US" sz="2000" dirty="0"/>
              <a:t>Reliability, delay,  resource allocation, growth, security, and more</a:t>
            </a:r>
          </a:p>
          <a:p>
            <a:pPr marL="285750" indent="-285750">
              <a:buFont typeface="Arial" panose="020B0604020202020204" pitchFamily="34" charset="0"/>
              <a:buChar char="•"/>
            </a:pPr>
            <a:endParaRPr lang="en-IN" sz="2000" dirty="0"/>
          </a:p>
        </p:txBody>
      </p:sp>
      <p:sp>
        <p:nvSpPr>
          <p:cNvPr id="4" name="Text Placeholder 2">
            <a:extLst>
              <a:ext uri="{FF2B5EF4-FFF2-40B4-BE49-F238E27FC236}">
                <a16:creationId xmlns:a16="http://schemas.microsoft.com/office/drawing/2014/main" id="{F42DE95D-EF07-4D2F-938F-71C6755DB3CE}"/>
              </a:ext>
            </a:extLst>
          </p:cNvPr>
          <p:cNvSpPr txBox="1">
            <a:spLocks/>
          </p:cNvSpPr>
          <p:nvPr/>
        </p:nvSpPr>
        <p:spPr>
          <a:xfrm>
            <a:off x="5390497" y="860277"/>
            <a:ext cx="4325004" cy="7078861"/>
          </a:xfrm>
          <a:prstGeom prst="rect">
            <a:avLst/>
          </a:prstGeom>
        </p:spPr>
        <p:txBody>
          <a:bodyPr wrap="square" lIns="0" tIns="0" rIns="0" bIns="0">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indent="-285750">
              <a:buFont typeface="Arial" panose="020B0604020202020204" pitchFamily="34" charset="0"/>
              <a:buChar char="•"/>
            </a:pPr>
            <a:r>
              <a:rPr lang="en-US" sz="2000" kern="0" dirty="0"/>
              <a:t>Networks provide services</a:t>
            </a:r>
          </a:p>
          <a:p>
            <a:pPr marL="742950" lvl="1" indent="-285750">
              <a:buFont typeface="Arial" panose="020B0604020202020204" pitchFamily="34" charset="0"/>
              <a:buChar char="•"/>
            </a:pPr>
            <a:r>
              <a:rPr lang="en-US" sz="2000" kern="0" dirty="0">
                <a:solidFill>
                  <a:sysClr val="windowText" lastClr="000000"/>
                </a:solidFill>
              </a:rPr>
              <a:t>Connectionless best effort packet delivery</a:t>
            </a:r>
          </a:p>
          <a:p>
            <a:pPr marL="742950" lvl="1" indent="-285750">
              <a:buFont typeface="Arial" panose="020B0604020202020204" pitchFamily="34" charset="0"/>
              <a:buChar char="•"/>
            </a:pPr>
            <a:r>
              <a:rPr lang="en-US" sz="2000" kern="0" dirty="0">
                <a:solidFill>
                  <a:sysClr val="windowText" lastClr="000000"/>
                </a:solidFill>
              </a:rPr>
              <a:t>Connection oriented guaranteed delivery</a:t>
            </a:r>
          </a:p>
          <a:p>
            <a:pPr marL="742950" lvl="1" indent="-285750">
              <a:buFont typeface="Arial" panose="020B0604020202020204" pitchFamily="34" charset="0"/>
              <a:buChar char="•"/>
            </a:pPr>
            <a:endParaRPr lang="en-US" sz="2000" kern="0" dirty="0">
              <a:solidFill>
                <a:sysClr val="windowText" lastClr="000000"/>
              </a:solidFill>
            </a:endParaRPr>
          </a:p>
          <a:p>
            <a:pPr marL="285750" indent="-285750">
              <a:buFont typeface="Arial" panose="020B0604020202020204" pitchFamily="34" charset="0"/>
              <a:buChar char="•"/>
            </a:pPr>
            <a:r>
              <a:rPr lang="en-US" sz="2000" kern="0" dirty="0"/>
              <a:t>Well-known networks</a:t>
            </a:r>
          </a:p>
          <a:p>
            <a:pPr marL="742950" lvl="1" indent="-285750">
              <a:buFont typeface="Arial" panose="020B0604020202020204" pitchFamily="34" charset="0"/>
              <a:buChar char="•"/>
            </a:pPr>
            <a:r>
              <a:rPr lang="en-US" sz="2000" kern="0" dirty="0">
                <a:solidFill>
                  <a:sysClr val="windowText" lastClr="000000"/>
                </a:solidFill>
              </a:rPr>
              <a:t>Internet, the 3G mobile phone network, 802.11 LANs </a:t>
            </a:r>
          </a:p>
          <a:p>
            <a:pPr marL="742950" lvl="1" indent="-285750">
              <a:buFont typeface="Arial" panose="020B0604020202020204" pitchFamily="34" charset="0"/>
              <a:buChar char="•"/>
            </a:pPr>
            <a:endParaRPr lang="en-US" sz="2000" kern="0" dirty="0">
              <a:solidFill>
                <a:sysClr val="windowText" lastClr="000000"/>
              </a:solidFill>
            </a:endParaRPr>
          </a:p>
          <a:p>
            <a:pPr marL="285750" indent="-285750">
              <a:buFont typeface="Arial" panose="020B0604020202020204" pitchFamily="34" charset="0"/>
              <a:buChar char="•"/>
            </a:pPr>
            <a:r>
              <a:rPr lang="en-US" sz="2000" kern="0" dirty="0"/>
              <a:t>Internet is a collection of thousands of networks which employ TCP/IP stack</a:t>
            </a:r>
          </a:p>
          <a:p>
            <a:pPr marL="285750" indent="-285750">
              <a:buFont typeface="Arial" panose="020B0604020202020204" pitchFamily="34" charset="0"/>
              <a:buChar char="•"/>
            </a:pPr>
            <a:endParaRPr lang="en-US" sz="2000" kern="0" dirty="0"/>
          </a:p>
          <a:p>
            <a:pPr marL="285750" indent="-285750">
              <a:buFont typeface="Arial" panose="020B0604020202020204" pitchFamily="34" charset="0"/>
              <a:buChar char="•"/>
            </a:pPr>
            <a:r>
              <a:rPr lang="en-US" sz="2000" kern="0" dirty="0"/>
              <a:t>New kinds of networks</a:t>
            </a:r>
          </a:p>
          <a:p>
            <a:pPr marL="742950" lvl="1" indent="-285750">
              <a:buFont typeface="Arial" panose="020B0604020202020204" pitchFamily="34" charset="0"/>
              <a:buChar char="•"/>
            </a:pPr>
            <a:r>
              <a:rPr lang="en-US" sz="2000" kern="0" dirty="0">
                <a:solidFill>
                  <a:sysClr val="windowText" lastClr="000000"/>
                </a:solidFill>
              </a:rPr>
              <a:t>Embedded sensor networks, networks based on sensor technology</a:t>
            </a:r>
          </a:p>
          <a:p>
            <a:pPr marL="742950" lvl="1" indent="-285750">
              <a:buFont typeface="Arial" panose="020B0604020202020204" pitchFamily="34" charset="0"/>
              <a:buChar char="•"/>
            </a:pPr>
            <a:endParaRPr lang="en-US" sz="2000" kern="0" dirty="0">
              <a:solidFill>
                <a:sysClr val="windowText" lastClr="000000"/>
              </a:solidFill>
            </a:endParaRPr>
          </a:p>
          <a:p>
            <a:pPr marL="285750" indent="-285750">
              <a:buFont typeface="Arial" panose="020B0604020202020204" pitchFamily="34" charset="0"/>
              <a:buChar char="•"/>
            </a:pPr>
            <a:r>
              <a:rPr lang="en-US" sz="2000" kern="0" dirty="0"/>
              <a:t>Standardization efforts</a:t>
            </a:r>
          </a:p>
          <a:p>
            <a:pPr marL="742950" lvl="1" indent="-285750">
              <a:buFont typeface="Arial" panose="020B0604020202020204" pitchFamily="34" charset="0"/>
              <a:buChar char="•"/>
            </a:pPr>
            <a:r>
              <a:rPr lang="en-US" sz="2000" kern="0" dirty="0">
                <a:solidFill>
                  <a:sysClr val="windowText" lastClr="000000"/>
                </a:solidFill>
              </a:rPr>
              <a:t>ITU-T, ISO, IEEE and IETF manage different parts of the standardization process.</a:t>
            </a:r>
          </a:p>
          <a:p>
            <a:pPr marL="285750" indent="-285750">
              <a:buFont typeface="Arial" panose="020B0604020202020204" pitchFamily="34" charset="0"/>
              <a:buChar char="•"/>
            </a:pPr>
            <a:endParaRPr lang="en-IN" sz="2000" kern="0" dirty="0"/>
          </a:p>
        </p:txBody>
      </p:sp>
    </p:spTree>
    <p:extLst>
      <p:ext uri="{BB962C8B-B14F-4D97-AF65-F5344CB8AC3E}">
        <p14:creationId xmlns:p14="http://schemas.microsoft.com/office/powerpoint/2010/main" val="1333072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2FC9FE21-8140-426F-AC03-55AB69D12E94}"/>
              </a:ext>
            </a:extLst>
          </p:cNvPr>
          <p:cNvSpPr>
            <a:spLocks noGrp="1" noChangeArrowheads="1"/>
          </p:cNvSpPr>
          <p:nvPr>
            <p:ph type="title"/>
          </p:nvPr>
        </p:nvSpPr>
        <p:spPr>
          <a:xfrm>
            <a:off x="1070180" y="329253"/>
            <a:ext cx="6632258" cy="669251"/>
          </a:xfrm>
        </p:spPr>
        <p:txBody>
          <a:bodyPr>
            <a:normAutofit fontScale="90000"/>
          </a:bodyPr>
          <a:lstStyle/>
          <a:p>
            <a:r>
              <a:rPr lang="en-US" altLang="en-US" dirty="0"/>
              <a:t>Structure view: layered system design</a:t>
            </a:r>
          </a:p>
        </p:txBody>
      </p:sp>
      <p:sp>
        <p:nvSpPr>
          <p:cNvPr id="79875" name="Rectangle 3">
            <a:extLst>
              <a:ext uri="{FF2B5EF4-FFF2-40B4-BE49-F238E27FC236}">
                <a16:creationId xmlns:a16="http://schemas.microsoft.com/office/drawing/2014/main" id="{E935A34E-BCEE-4EE0-9B29-C209C2E12DD6}"/>
              </a:ext>
            </a:extLst>
          </p:cNvPr>
          <p:cNvSpPr>
            <a:spLocks noGrp="1" noChangeArrowheads="1"/>
          </p:cNvSpPr>
          <p:nvPr>
            <p:ph type="body" idx="1"/>
          </p:nvPr>
        </p:nvSpPr>
        <p:spPr>
          <a:xfrm>
            <a:off x="622102" y="1483085"/>
            <a:ext cx="6124097" cy="6217087"/>
          </a:xfrm>
        </p:spPr>
        <p:txBody>
          <a:bodyPr/>
          <a:lstStyle/>
          <a:p>
            <a:r>
              <a:rPr lang="en-US" altLang="en-US" sz="2800" dirty="0"/>
              <a:t>A general philosophy that builds on the above approach</a:t>
            </a:r>
          </a:p>
          <a:p>
            <a:pPr lvl="1"/>
            <a:r>
              <a:rPr lang="en-US" altLang="en-US" sz="2000" dirty="0"/>
              <a:t>Decompose functionality into layers such that </a:t>
            </a:r>
          </a:p>
          <a:p>
            <a:pPr lvl="2"/>
            <a:r>
              <a:rPr lang="en-US" altLang="en-US" sz="2000" dirty="0"/>
              <a:t>Hardware is level 0, and layer t  accesses functionality at layer (t-1) or less</a:t>
            </a:r>
          </a:p>
          <a:p>
            <a:pPr lvl="2"/>
            <a:r>
              <a:rPr lang="en-US" altLang="en-US" sz="2000" dirty="0"/>
              <a:t>Access via appropriately defined system calls.</a:t>
            </a:r>
          </a:p>
          <a:p>
            <a:r>
              <a:rPr lang="en-US" altLang="en-US" sz="2800" dirty="0"/>
              <a:t>Advantages</a:t>
            </a:r>
          </a:p>
          <a:p>
            <a:pPr lvl="1"/>
            <a:r>
              <a:rPr lang="en-US" altLang="en-US" sz="2000" dirty="0"/>
              <a:t>Modular design: well defined interfaces between layers</a:t>
            </a:r>
          </a:p>
          <a:p>
            <a:pPr lvl="1"/>
            <a:r>
              <a:rPr lang="en-US" altLang="en-US" sz="2000" dirty="0"/>
              <a:t>Prototyping/development</a:t>
            </a:r>
          </a:p>
          <a:p>
            <a:pPr lvl="2"/>
            <a:r>
              <a:rPr lang="en-US" altLang="en-US" sz="2000" dirty="0"/>
              <a:t>Association between function and layer eases overall  OS design.</a:t>
            </a:r>
          </a:p>
          <a:p>
            <a:pPr lvl="2"/>
            <a:r>
              <a:rPr lang="en-US" altLang="en-US" sz="2000" dirty="0"/>
              <a:t>OS development and debugging is layer by layer.</a:t>
            </a:r>
          </a:p>
          <a:p>
            <a:pPr lvl="2"/>
            <a:r>
              <a:rPr lang="en-US" altLang="en-US" sz="2000" dirty="0"/>
              <a:t>Simplifies debugging and system verification</a:t>
            </a:r>
          </a:p>
        </p:txBody>
      </p:sp>
      <p:grpSp>
        <p:nvGrpSpPr>
          <p:cNvPr id="79876" name="Group 4">
            <a:extLst>
              <a:ext uri="{FF2B5EF4-FFF2-40B4-BE49-F238E27FC236}">
                <a16:creationId xmlns:a16="http://schemas.microsoft.com/office/drawing/2014/main" id="{1EC4EC25-EE0F-45D9-A483-D50605DD0F98}"/>
              </a:ext>
            </a:extLst>
          </p:cNvPr>
          <p:cNvGrpSpPr>
            <a:grpSpLocks/>
          </p:cNvGrpSpPr>
          <p:nvPr/>
        </p:nvGrpSpPr>
        <p:grpSpPr bwMode="auto">
          <a:xfrm>
            <a:off x="6705600" y="2804397"/>
            <a:ext cx="2403277" cy="2163605"/>
            <a:chOff x="3817" y="1028"/>
            <a:chExt cx="1835" cy="1652"/>
          </a:xfrm>
        </p:grpSpPr>
        <p:sp>
          <p:nvSpPr>
            <p:cNvPr id="79877" name="Rectangle 5">
              <a:extLst>
                <a:ext uri="{FF2B5EF4-FFF2-40B4-BE49-F238E27FC236}">
                  <a16:creationId xmlns:a16="http://schemas.microsoft.com/office/drawing/2014/main" id="{31CA000E-0D48-47E9-8F18-AB1775A0C10F}"/>
                </a:ext>
              </a:extLst>
            </p:cNvPr>
            <p:cNvSpPr>
              <a:spLocks noChangeArrowheads="1"/>
            </p:cNvSpPr>
            <p:nvPr/>
          </p:nvSpPr>
          <p:spPr bwMode="auto">
            <a:xfrm>
              <a:off x="4370" y="1244"/>
              <a:ext cx="1282" cy="14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90000"/>
                <a:buFont typeface="Monotype Sorts" charset="2"/>
                <a:buChar char="n"/>
                <a:defRPr kumimoji="1" sz="2000">
                  <a:solidFill>
                    <a:schemeClr val="tx1"/>
                  </a:solidFill>
                  <a:latin typeface="Helvetica" panose="020B0604020202020204" pitchFamily="34" charset="0"/>
                </a:defRPr>
              </a:lvl1pPr>
              <a:lvl2pPr marL="742950" indent="-285750">
                <a:spcBef>
                  <a:spcPct val="20000"/>
                </a:spcBef>
                <a:buClr>
                  <a:schemeClr val="accent2"/>
                </a:buClr>
                <a:buSzPct val="90000"/>
                <a:buFont typeface="Monotype Sorts" charset="2"/>
                <a:buChar char="F"/>
                <a:defRPr kumimoji="1" sz="2800">
                  <a:solidFill>
                    <a:schemeClr val="tx1"/>
                  </a:solidFill>
                  <a:latin typeface="Helvetica" panose="020B0604020202020204" pitchFamily="34" charset="0"/>
                </a:defRPr>
              </a:lvl2pPr>
              <a:lvl3pPr marL="1143000" indent="-228600">
                <a:spcBef>
                  <a:spcPct val="20000"/>
                </a:spcBef>
                <a:buClr>
                  <a:srgbClr val="33CC33"/>
                </a:buClr>
                <a:buSzPct val="90000"/>
                <a:buFont typeface="Monotype Sorts" charset="2"/>
                <a:buChar char="4"/>
                <a:defRPr kumimoji="1" sz="2400">
                  <a:solidFill>
                    <a:schemeClr val="tx1"/>
                  </a:solidFill>
                  <a:latin typeface="Helvetica" panose="020B0604020202020204" pitchFamily="34" charset="0"/>
                </a:defRPr>
              </a:lvl3pPr>
              <a:lvl4pPr marL="1600200" indent="-228600">
                <a:spcBef>
                  <a:spcPct val="20000"/>
                </a:spcBef>
                <a:buClr>
                  <a:schemeClr val="hlink"/>
                </a:buClr>
                <a:buChar char="–"/>
                <a:defRPr kumimoji="1" sz="2000">
                  <a:solidFill>
                    <a:schemeClr val="tx1"/>
                  </a:solidFill>
                  <a:latin typeface="Helvetica" panose="020B0604020202020204" pitchFamily="34" charset="0"/>
                </a:defRPr>
              </a:lvl4pPr>
              <a:lvl5pPr marL="2057400" indent="-228600">
                <a:spcBef>
                  <a:spcPct val="20000"/>
                </a:spcBef>
                <a:buChar char="»"/>
                <a:defRPr kumimoji="1" sz="2000">
                  <a:solidFill>
                    <a:schemeClr val="tx1"/>
                  </a:solidFill>
                  <a:latin typeface="Helvetica"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Helvetica"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Helvetica"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Helvetica"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Helvetica" panose="020B0604020202020204" pitchFamily="34" charset="0"/>
                </a:defRPr>
              </a:lvl9pPr>
            </a:lstStyle>
            <a:p>
              <a:pPr algn="ctr">
                <a:spcBef>
                  <a:spcPct val="0"/>
                </a:spcBef>
                <a:buClrTx/>
                <a:buSzTx/>
                <a:buFontTx/>
                <a:buNone/>
              </a:pPr>
              <a:endParaRPr kumimoji="0" lang="en-US" altLang="en-US" sz="1485"/>
            </a:p>
          </p:txBody>
        </p:sp>
        <p:sp>
          <p:nvSpPr>
            <p:cNvPr id="79878" name="Rectangle 6">
              <a:extLst>
                <a:ext uri="{FF2B5EF4-FFF2-40B4-BE49-F238E27FC236}">
                  <a16:creationId xmlns:a16="http://schemas.microsoft.com/office/drawing/2014/main" id="{B6496449-AEE5-412D-91FA-317DF66B41D5}"/>
                </a:ext>
              </a:extLst>
            </p:cNvPr>
            <p:cNvSpPr>
              <a:spLocks noChangeArrowheads="1"/>
            </p:cNvSpPr>
            <p:nvPr/>
          </p:nvSpPr>
          <p:spPr bwMode="auto">
            <a:xfrm>
              <a:off x="4908" y="1728"/>
              <a:ext cx="614" cy="576"/>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90000"/>
                <a:buFont typeface="Monotype Sorts" charset="2"/>
                <a:buChar char="n"/>
                <a:defRPr kumimoji="1" sz="2000">
                  <a:solidFill>
                    <a:schemeClr val="tx1"/>
                  </a:solidFill>
                  <a:latin typeface="Helvetica" panose="020B0604020202020204" pitchFamily="34" charset="0"/>
                </a:defRPr>
              </a:lvl1pPr>
              <a:lvl2pPr marL="742950" indent="-285750">
                <a:spcBef>
                  <a:spcPct val="20000"/>
                </a:spcBef>
                <a:buClr>
                  <a:schemeClr val="accent2"/>
                </a:buClr>
                <a:buSzPct val="90000"/>
                <a:buFont typeface="Monotype Sorts" charset="2"/>
                <a:buChar char="F"/>
                <a:defRPr kumimoji="1" sz="2800">
                  <a:solidFill>
                    <a:schemeClr val="tx1"/>
                  </a:solidFill>
                  <a:latin typeface="Helvetica" panose="020B0604020202020204" pitchFamily="34" charset="0"/>
                </a:defRPr>
              </a:lvl2pPr>
              <a:lvl3pPr marL="1143000" indent="-228600">
                <a:spcBef>
                  <a:spcPct val="20000"/>
                </a:spcBef>
                <a:buClr>
                  <a:srgbClr val="33CC33"/>
                </a:buClr>
                <a:buSzPct val="90000"/>
                <a:buFont typeface="Monotype Sorts" charset="2"/>
                <a:buChar char="4"/>
                <a:defRPr kumimoji="1" sz="2400">
                  <a:solidFill>
                    <a:schemeClr val="tx1"/>
                  </a:solidFill>
                  <a:latin typeface="Helvetica" panose="020B0604020202020204" pitchFamily="34" charset="0"/>
                </a:defRPr>
              </a:lvl3pPr>
              <a:lvl4pPr marL="1600200" indent="-228600">
                <a:spcBef>
                  <a:spcPct val="20000"/>
                </a:spcBef>
                <a:buClr>
                  <a:schemeClr val="hlink"/>
                </a:buClr>
                <a:buChar char="–"/>
                <a:defRPr kumimoji="1" sz="2000">
                  <a:solidFill>
                    <a:schemeClr val="tx1"/>
                  </a:solidFill>
                  <a:latin typeface="Helvetica" panose="020B0604020202020204" pitchFamily="34" charset="0"/>
                </a:defRPr>
              </a:lvl4pPr>
              <a:lvl5pPr marL="2057400" indent="-228600">
                <a:spcBef>
                  <a:spcPct val="20000"/>
                </a:spcBef>
                <a:buChar char="»"/>
                <a:defRPr kumimoji="1" sz="2000">
                  <a:solidFill>
                    <a:schemeClr val="tx1"/>
                  </a:solidFill>
                  <a:latin typeface="Helvetica"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Helvetica"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Helvetica"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Helvetica"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Helvetica" panose="020B0604020202020204" pitchFamily="34" charset="0"/>
                </a:defRPr>
              </a:lvl9pPr>
            </a:lstStyle>
            <a:p>
              <a:pPr algn="ctr">
                <a:spcBef>
                  <a:spcPct val="0"/>
                </a:spcBef>
                <a:buClrTx/>
                <a:buSzTx/>
                <a:buFontTx/>
                <a:buNone/>
              </a:pPr>
              <a:r>
                <a:rPr kumimoji="0" lang="en-US" altLang="en-US" sz="1485"/>
                <a:t>Layer</a:t>
              </a:r>
            </a:p>
            <a:p>
              <a:pPr algn="ctr">
                <a:spcBef>
                  <a:spcPct val="0"/>
                </a:spcBef>
                <a:buClrTx/>
                <a:buSzTx/>
                <a:buFontTx/>
                <a:buNone/>
              </a:pPr>
              <a:r>
                <a:rPr kumimoji="0" lang="en-US" altLang="en-US" sz="1485"/>
                <a:t>M-1</a:t>
              </a:r>
            </a:p>
          </p:txBody>
        </p:sp>
        <p:sp>
          <p:nvSpPr>
            <p:cNvPr id="79879" name="Line 7">
              <a:extLst>
                <a:ext uri="{FF2B5EF4-FFF2-40B4-BE49-F238E27FC236}">
                  <a16:creationId xmlns:a16="http://schemas.microsoft.com/office/drawing/2014/main" id="{28662E47-DD2A-4B61-BE8D-B57193DB4397}"/>
                </a:ext>
              </a:extLst>
            </p:cNvPr>
            <p:cNvSpPr>
              <a:spLocks noChangeShapeType="1"/>
            </p:cNvSpPr>
            <p:nvPr/>
          </p:nvSpPr>
          <p:spPr bwMode="auto">
            <a:xfrm flipV="1">
              <a:off x="4416" y="2236"/>
              <a:ext cx="638" cy="2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sz="1485"/>
            </a:p>
          </p:txBody>
        </p:sp>
        <p:sp>
          <p:nvSpPr>
            <p:cNvPr id="79880" name="Line 8">
              <a:extLst>
                <a:ext uri="{FF2B5EF4-FFF2-40B4-BE49-F238E27FC236}">
                  <a16:creationId xmlns:a16="http://schemas.microsoft.com/office/drawing/2014/main" id="{40CEA5DA-D6B9-4C2E-B9C7-5F01BB523E39}"/>
                </a:ext>
              </a:extLst>
            </p:cNvPr>
            <p:cNvSpPr>
              <a:spLocks noChangeShapeType="1"/>
            </p:cNvSpPr>
            <p:nvPr/>
          </p:nvSpPr>
          <p:spPr bwMode="auto">
            <a:xfrm>
              <a:off x="4378" y="2151"/>
              <a:ext cx="676" cy="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sz="1485"/>
            </a:p>
          </p:txBody>
        </p:sp>
        <p:sp>
          <p:nvSpPr>
            <p:cNvPr id="79881" name="Line 9">
              <a:extLst>
                <a:ext uri="{FF2B5EF4-FFF2-40B4-BE49-F238E27FC236}">
                  <a16:creationId xmlns:a16="http://schemas.microsoft.com/office/drawing/2014/main" id="{498ECF24-43E1-4E3C-9A69-3E52A8070371}"/>
                </a:ext>
              </a:extLst>
            </p:cNvPr>
            <p:cNvSpPr>
              <a:spLocks noChangeShapeType="1"/>
            </p:cNvSpPr>
            <p:nvPr/>
          </p:nvSpPr>
          <p:spPr bwMode="auto">
            <a:xfrm>
              <a:off x="4593" y="1974"/>
              <a:ext cx="322" cy="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sz="1485"/>
            </a:p>
          </p:txBody>
        </p:sp>
        <p:sp>
          <p:nvSpPr>
            <p:cNvPr id="79882" name="Line 10">
              <a:extLst>
                <a:ext uri="{FF2B5EF4-FFF2-40B4-BE49-F238E27FC236}">
                  <a16:creationId xmlns:a16="http://schemas.microsoft.com/office/drawing/2014/main" id="{5C73C393-1E48-4AF8-B665-88AA1BCC64CD}"/>
                </a:ext>
              </a:extLst>
            </p:cNvPr>
            <p:cNvSpPr>
              <a:spLocks noChangeShapeType="1"/>
            </p:cNvSpPr>
            <p:nvPr/>
          </p:nvSpPr>
          <p:spPr bwMode="auto">
            <a:xfrm>
              <a:off x="4616" y="1874"/>
              <a:ext cx="2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sz="1485"/>
            </a:p>
          </p:txBody>
        </p:sp>
        <p:sp>
          <p:nvSpPr>
            <p:cNvPr id="79883" name="Line 11">
              <a:extLst>
                <a:ext uri="{FF2B5EF4-FFF2-40B4-BE49-F238E27FC236}">
                  <a16:creationId xmlns:a16="http://schemas.microsoft.com/office/drawing/2014/main" id="{64C4DF51-9B3A-4158-A709-CD00015D73B1}"/>
                </a:ext>
              </a:extLst>
            </p:cNvPr>
            <p:cNvSpPr>
              <a:spLocks noChangeShapeType="1"/>
            </p:cNvSpPr>
            <p:nvPr/>
          </p:nvSpPr>
          <p:spPr bwMode="auto">
            <a:xfrm>
              <a:off x="3948" y="1428"/>
              <a:ext cx="66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sz="1485"/>
            </a:p>
          </p:txBody>
        </p:sp>
        <p:sp>
          <p:nvSpPr>
            <p:cNvPr id="79884" name="Line 12">
              <a:extLst>
                <a:ext uri="{FF2B5EF4-FFF2-40B4-BE49-F238E27FC236}">
                  <a16:creationId xmlns:a16="http://schemas.microsoft.com/office/drawing/2014/main" id="{60E8B4AD-9902-4ACF-A5B0-D42F7DCC532E}"/>
                </a:ext>
              </a:extLst>
            </p:cNvPr>
            <p:cNvSpPr>
              <a:spLocks noChangeShapeType="1"/>
            </p:cNvSpPr>
            <p:nvPr/>
          </p:nvSpPr>
          <p:spPr bwMode="auto">
            <a:xfrm>
              <a:off x="3978" y="1597"/>
              <a:ext cx="607" cy="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sz="1485"/>
            </a:p>
          </p:txBody>
        </p:sp>
        <p:sp>
          <p:nvSpPr>
            <p:cNvPr id="79885" name="Text Box 13">
              <a:extLst>
                <a:ext uri="{FF2B5EF4-FFF2-40B4-BE49-F238E27FC236}">
                  <a16:creationId xmlns:a16="http://schemas.microsoft.com/office/drawing/2014/main" id="{659FC4AB-DF89-4817-BD9C-B330706784F7}"/>
                </a:ext>
              </a:extLst>
            </p:cNvPr>
            <p:cNvSpPr txBox="1">
              <a:spLocks noChangeArrowheads="1"/>
            </p:cNvSpPr>
            <p:nvPr/>
          </p:nvSpPr>
          <p:spPr bwMode="auto">
            <a:xfrm>
              <a:off x="3998" y="2253"/>
              <a:ext cx="667"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90000"/>
                <a:buFont typeface="Monotype Sorts" charset="2"/>
                <a:buChar char="n"/>
                <a:defRPr kumimoji="1" sz="2000">
                  <a:solidFill>
                    <a:schemeClr val="tx1"/>
                  </a:solidFill>
                  <a:latin typeface="Helvetica" panose="020B0604020202020204" pitchFamily="34" charset="0"/>
                </a:defRPr>
              </a:lvl1pPr>
              <a:lvl2pPr marL="742950" indent="-285750">
                <a:spcBef>
                  <a:spcPct val="20000"/>
                </a:spcBef>
                <a:buClr>
                  <a:schemeClr val="accent2"/>
                </a:buClr>
                <a:buSzPct val="90000"/>
                <a:buFont typeface="Monotype Sorts" charset="2"/>
                <a:buChar char="F"/>
                <a:defRPr kumimoji="1" sz="2800">
                  <a:solidFill>
                    <a:schemeClr val="tx1"/>
                  </a:solidFill>
                  <a:latin typeface="Helvetica" panose="020B0604020202020204" pitchFamily="34" charset="0"/>
                </a:defRPr>
              </a:lvl2pPr>
              <a:lvl3pPr marL="1143000" indent="-228600">
                <a:spcBef>
                  <a:spcPct val="20000"/>
                </a:spcBef>
                <a:buClr>
                  <a:srgbClr val="33CC33"/>
                </a:buClr>
                <a:buSzPct val="90000"/>
                <a:buFont typeface="Monotype Sorts" charset="2"/>
                <a:buChar char="4"/>
                <a:defRPr kumimoji="1" sz="2400">
                  <a:solidFill>
                    <a:schemeClr val="tx1"/>
                  </a:solidFill>
                  <a:latin typeface="Helvetica" panose="020B0604020202020204" pitchFamily="34" charset="0"/>
                </a:defRPr>
              </a:lvl3pPr>
              <a:lvl4pPr marL="1600200" indent="-228600">
                <a:spcBef>
                  <a:spcPct val="20000"/>
                </a:spcBef>
                <a:buClr>
                  <a:schemeClr val="hlink"/>
                </a:buClr>
                <a:buChar char="–"/>
                <a:defRPr kumimoji="1" sz="2000">
                  <a:solidFill>
                    <a:schemeClr val="tx1"/>
                  </a:solidFill>
                  <a:latin typeface="Helvetica" panose="020B0604020202020204" pitchFamily="34" charset="0"/>
                </a:defRPr>
              </a:lvl4pPr>
              <a:lvl5pPr marL="2057400" indent="-228600">
                <a:spcBef>
                  <a:spcPct val="20000"/>
                </a:spcBef>
                <a:buChar char="»"/>
                <a:defRPr kumimoji="1" sz="2000">
                  <a:solidFill>
                    <a:schemeClr val="tx1"/>
                  </a:solidFill>
                  <a:latin typeface="Helvetica"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Helvetica"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Helvetica"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Helvetica"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Helvetica" panose="020B0604020202020204" pitchFamily="34" charset="0"/>
                </a:defRPr>
              </a:lvl9pPr>
            </a:lstStyle>
            <a:p>
              <a:pPr algn="ctr">
                <a:spcBef>
                  <a:spcPct val="0"/>
                </a:spcBef>
                <a:buClrTx/>
                <a:buSzTx/>
                <a:buFontTx/>
                <a:buNone/>
              </a:pPr>
              <a:r>
                <a:rPr kumimoji="0" lang="en-US" altLang="en-US" sz="1155"/>
                <a:t>Existing</a:t>
              </a:r>
            </a:p>
            <a:p>
              <a:pPr algn="ctr">
                <a:spcBef>
                  <a:spcPct val="0"/>
                </a:spcBef>
                <a:buClrTx/>
                <a:buSzTx/>
                <a:buFontTx/>
                <a:buNone/>
              </a:pPr>
              <a:r>
                <a:rPr kumimoji="0" lang="en-US" altLang="en-US" sz="1155"/>
                <a:t>operations</a:t>
              </a:r>
            </a:p>
          </p:txBody>
        </p:sp>
        <p:sp>
          <p:nvSpPr>
            <p:cNvPr id="79886" name="Text Box 14">
              <a:extLst>
                <a:ext uri="{FF2B5EF4-FFF2-40B4-BE49-F238E27FC236}">
                  <a16:creationId xmlns:a16="http://schemas.microsoft.com/office/drawing/2014/main" id="{593E5ACF-7C6A-444D-A3AF-904338B4B9A7}"/>
                </a:ext>
              </a:extLst>
            </p:cNvPr>
            <p:cNvSpPr txBox="1">
              <a:spLocks noChangeArrowheads="1"/>
            </p:cNvSpPr>
            <p:nvPr/>
          </p:nvSpPr>
          <p:spPr bwMode="auto">
            <a:xfrm>
              <a:off x="3998" y="1769"/>
              <a:ext cx="667"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90000"/>
                <a:buFont typeface="Monotype Sorts" charset="2"/>
                <a:buChar char="n"/>
                <a:defRPr kumimoji="1" sz="2000">
                  <a:solidFill>
                    <a:schemeClr val="tx1"/>
                  </a:solidFill>
                  <a:latin typeface="Helvetica" panose="020B0604020202020204" pitchFamily="34" charset="0"/>
                </a:defRPr>
              </a:lvl1pPr>
              <a:lvl2pPr marL="742950" indent="-285750">
                <a:spcBef>
                  <a:spcPct val="20000"/>
                </a:spcBef>
                <a:buClr>
                  <a:schemeClr val="accent2"/>
                </a:buClr>
                <a:buSzPct val="90000"/>
                <a:buFont typeface="Monotype Sorts" charset="2"/>
                <a:buChar char="F"/>
                <a:defRPr kumimoji="1" sz="2800">
                  <a:solidFill>
                    <a:schemeClr val="tx1"/>
                  </a:solidFill>
                  <a:latin typeface="Helvetica" panose="020B0604020202020204" pitchFamily="34" charset="0"/>
                </a:defRPr>
              </a:lvl2pPr>
              <a:lvl3pPr marL="1143000" indent="-228600">
                <a:spcBef>
                  <a:spcPct val="20000"/>
                </a:spcBef>
                <a:buClr>
                  <a:srgbClr val="33CC33"/>
                </a:buClr>
                <a:buSzPct val="90000"/>
                <a:buFont typeface="Monotype Sorts" charset="2"/>
                <a:buChar char="4"/>
                <a:defRPr kumimoji="1" sz="2400">
                  <a:solidFill>
                    <a:schemeClr val="tx1"/>
                  </a:solidFill>
                  <a:latin typeface="Helvetica" panose="020B0604020202020204" pitchFamily="34" charset="0"/>
                </a:defRPr>
              </a:lvl3pPr>
              <a:lvl4pPr marL="1600200" indent="-228600">
                <a:spcBef>
                  <a:spcPct val="20000"/>
                </a:spcBef>
                <a:buClr>
                  <a:schemeClr val="hlink"/>
                </a:buClr>
                <a:buChar char="–"/>
                <a:defRPr kumimoji="1" sz="2000">
                  <a:solidFill>
                    <a:schemeClr val="tx1"/>
                  </a:solidFill>
                  <a:latin typeface="Helvetica" panose="020B0604020202020204" pitchFamily="34" charset="0"/>
                </a:defRPr>
              </a:lvl4pPr>
              <a:lvl5pPr marL="2057400" indent="-228600">
                <a:spcBef>
                  <a:spcPct val="20000"/>
                </a:spcBef>
                <a:buChar char="»"/>
                <a:defRPr kumimoji="1" sz="2000">
                  <a:solidFill>
                    <a:schemeClr val="tx1"/>
                  </a:solidFill>
                  <a:latin typeface="Helvetica"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Helvetica"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Helvetica"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Helvetica"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Helvetica" panose="020B0604020202020204" pitchFamily="34" charset="0"/>
                </a:defRPr>
              </a:lvl9pPr>
            </a:lstStyle>
            <a:p>
              <a:pPr algn="ctr">
                <a:spcBef>
                  <a:spcPct val="0"/>
                </a:spcBef>
                <a:buClrTx/>
                <a:buSzTx/>
                <a:buFontTx/>
                <a:buNone/>
              </a:pPr>
              <a:r>
                <a:rPr kumimoji="0" lang="en-US" altLang="en-US" sz="1155"/>
                <a:t>Hidden</a:t>
              </a:r>
            </a:p>
            <a:p>
              <a:pPr algn="ctr">
                <a:spcBef>
                  <a:spcPct val="0"/>
                </a:spcBef>
                <a:buClrTx/>
                <a:buSzTx/>
                <a:buFontTx/>
                <a:buNone/>
              </a:pPr>
              <a:r>
                <a:rPr kumimoji="0" lang="en-US" altLang="en-US" sz="1155"/>
                <a:t>operations</a:t>
              </a:r>
            </a:p>
          </p:txBody>
        </p:sp>
        <p:sp>
          <p:nvSpPr>
            <p:cNvPr id="79887" name="Text Box 15">
              <a:extLst>
                <a:ext uri="{FF2B5EF4-FFF2-40B4-BE49-F238E27FC236}">
                  <a16:creationId xmlns:a16="http://schemas.microsoft.com/office/drawing/2014/main" id="{740027DD-8F98-42AA-8F4E-398D606295CB}"/>
                </a:ext>
              </a:extLst>
            </p:cNvPr>
            <p:cNvSpPr txBox="1">
              <a:spLocks noChangeArrowheads="1"/>
            </p:cNvSpPr>
            <p:nvPr/>
          </p:nvSpPr>
          <p:spPr bwMode="auto">
            <a:xfrm>
              <a:off x="3817" y="1028"/>
              <a:ext cx="667"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90000"/>
                <a:buFont typeface="Monotype Sorts" charset="2"/>
                <a:buChar char="n"/>
                <a:defRPr kumimoji="1" sz="2000">
                  <a:solidFill>
                    <a:schemeClr val="tx1"/>
                  </a:solidFill>
                  <a:latin typeface="Helvetica" panose="020B0604020202020204" pitchFamily="34" charset="0"/>
                </a:defRPr>
              </a:lvl1pPr>
              <a:lvl2pPr marL="742950" indent="-285750">
                <a:spcBef>
                  <a:spcPct val="20000"/>
                </a:spcBef>
                <a:buClr>
                  <a:schemeClr val="accent2"/>
                </a:buClr>
                <a:buSzPct val="90000"/>
                <a:buFont typeface="Monotype Sorts" charset="2"/>
                <a:buChar char="F"/>
                <a:defRPr kumimoji="1" sz="2800">
                  <a:solidFill>
                    <a:schemeClr val="tx1"/>
                  </a:solidFill>
                  <a:latin typeface="Helvetica" panose="020B0604020202020204" pitchFamily="34" charset="0"/>
                </a:defRPr>
              </a:lvl2pPr>
              <a:lvl3pPr marL="1143000" indent="-228600">
                <a:spcBef>
                  <a:spcPct val="20000"/>
                </a:spcBef>
                <a:buClr>
                  <a:srgbClr val="33CC33"/>
                </a:buClr>
                <a:buSzPct val="90000"/>
                <a:buFont typeface="Monotype Sorts" charset="2"/>
                <a:buChar char="4"/>
                <a:defRPr kumimoji="1" sz="2400">
                  <a:solidFill>
                    <a:schemeClr val="tx1"/>
                  </a:solidFill>
                  <a:latin typeface="Helvetica" panose="020B0604020202020204" pitchFamily="34" charset="0"/>
                </a:defRPr>
              </a:lvl3pPr>
              <a:lvl4pPr marL="1600200" indent="-228600">
                <a:spcBef>
                  <a:spcPct val="20000"/>
                </a:spcBef>
                <a:buClr>
                  <a:schemeClr val="hlink"/>
                </a:buClr>
                <a:buChar char="–"/>
                <a:defRPr kumimoji="1" sz="2000">
                  <a:solidFill>
                    <a:schemeClr val="tx1"/>
                  </a:solidFill>
                  <a:latin typeface="Helvetica" panose="020B0604020202020204" pitchFamily="34" charset="0"/>
                </a:defRPr>
              </a:lvl4pPr>
              <a:lvl5pPr marL="2057400" indent="-228600">
                <a:spcBef>
                  <a:spcPct val="20000"/>
                </a:spcBef>
                <a:buChar char="»"/>
                <a:defRPr kumimoji="1" sz="2000">
                  <a:solidFill>
                    <a:schemeClr val="tx1"/>
                  </a:solidFill>
                  <a:latin typeface="Helvetica"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Helvetica"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Helvetica"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Helvetica"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Helvetica" panose="020B0604020202020204" pitchFamily="34" charset="0"/>
                </a:defRPr>
              </a:lvl9pPr>
            </a:lstStyle>
            <a:p>
              <a:pPr algn="ctr">
                <a:spcBef>
                  <a:spcPct val="0"/>
                </a:spcBef>
                <a:buClrTx/>
                <a:buSzTx/>
                <a:buFontTx/>
                <a:buNone/>
              </a:pPr>
              <a:r>
                <a:rPr kumimoji="0" lang="en-US" altLang="en-US" sz="1155"/>
                <a:t>New</a:t>
              </a:r>
            </a:p>
            <a:p>
              <a:pPr algn="ctr">
                <a:spcBef>
                  <a:spcPct val="0"/>
                </a:spcBef>
                <a:buClrTx/>
                <a:buSzTx/>
                <a:buFontTx/>
                <a:buNone/>
              </a:pPr>
              <a:r>
                <a:rPr kumimoji="0" lang="en-US" altLang="en-US" sz="1155"/>
                <a:t>operations</a:t>
              </a:r>
            </a:p>
          </p:txBody>
        </p:sp>
        <p:sp>
          <p:nvSpPr>
            <p:cNvPr id="79888" name="Text Box 16">
              <a:extLst>
                <a:ext uri="{FF2B5EF4-FFF2-40B4-BE49-F238E27FC236}">
                  <a16:creationId xmlns:a16="http://schemas.microsoft.com/office/drawing/2014/main" id="{4EE576B9-2F7A-4AB6-9700-26E6202DB8F7}"/>
                </a:ext>
              </a:extLst>
            </p:cNvPr>
            <p:cNvSpPr txBox="1">
              <a:spLocks noChangeArrowheads="1"/>
            </p:cNvSpPr>
            <p:nvPr/>
          </p:nvSpPr>
          <p:spPr bwMode="auto">
            <a:xfrm>
              <a:off x="4919" y="1335"/>
              <a:ext cx="549"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90000"/>
                <a:buFont typeface="Monotype Sorts" charset="2"/>
                <a:buChar char="n"/>
                <a:defRPr kumimoji="1" sz="2000">
                  <a:solidFill>
                    <a:schemeClr val="tx1"/>
                  </a:solidFill>
                  <a:latin typeface="Helvetica" panose="020B0604020202020204" pitchFamily="34" charset="0"/>
                </a:defRPr>
              </a:lvl1pPr>
              <a:lvl2pPr marL="742950" indent="-285750">
                <a:spcBef>
                  <a:spcPct val="20000"/>
                </a:spcBef>
                <a:buClr>
                  <a:schemeClr val="accent2"/>
                </a:buClr>
                <a:buSzPct val="90000"/>
                <a:buFont typeface="Monotype Sorts" charset="2"/>
                <a:buChar char="F"/>
                <a:defRPr kumimoji="1" sz="2800">
                  <a:solidFill>
                    <a:schemeClr val="tx1"/>
                  </a:solidFill>
                  <a:latin typeface="Helvetica" panose="020B0604020202020204" pitchFamily="34" charset="0"/>
                </a:defRPr>
              </a:lvl2pPr>
              <a:lvl3pPr marL="1143000" indent="-228600">
                <a:spcBef>
                  <a:spcPct val="20000"/>
                </a:spcBef>
                <a:buClr>
                  <a:srgbClr val="33CC33"/>
                </a:buClr>
                <a:buSzPct val="90000"/>
                <a:buFont typeface="Monotype Sorts" charset="2"/>
                <a:buChar char="4"/>
                <a:defRPr kumimoji="1" sz="2400">
                  <a:solidFill>
                    <a:schemeClr val="tx1"/>
                  </a:solidFill>
                  <a:latin typeface="Helvetica" panose="020B0604020202020204" pitchFamily="34" charset="0"/>
                </a:defRPr>
              </a:lvl3pPr>
              <a:lvl4pPr marL="1600200" indent="-228600">
                <a:spcBef>
                  <a:spcPct val="20000"/>
                </a:spcBef>
                <a:buClr>
                  <a:schemeClr val="hlink"/>
                </a:buClr>
                <a:buChar char="–"/>
                <a:defRPr kumimoji="1" sz="2000">
                  <a:solidFill>
                    <a:schemeClr val="tx1"/>
                  </a:solidFill>
                  <a:latin typeface="Helvetica" panose="020B0604020202020204" pitchFamily="34" charset="0"/>
                </a:defRPr>
              </a:lvl4pPr>
              <a:lvl5pPr marL="2057400" indent="-228600">
                <a:spcBef>
                  <a:spcPct val="20000"/>
                </a:spcBef>
                <a:buChar char="»"/>
                <a:defRPr kumimoji="1" sz="2000">
                  <a:solidFill>
                    <a:schemeClr val="tx1"/>
                  </a:solidFill>
                  <a:latin typeface="Helvetica"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Helvetica"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Helvetica"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Helvetica"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Helvetica" panose="020B0604020202020204" pitchFamily="34" charset="0"/>
                </a:defRPr>
              </a:lvl9pPr>
            </a:lstStyle>
            <a:p>
              <a:pPr algn="ctr">
                <a:spcBef>
                  <a:spcPct val="0"/>
                </a:spcBef>
                <a:buClrTx/>
                <a:buSzTx/>
                <a:buFontTx/>
                <a:buNone/>
              </a:pPr>
              <a:r>
                <a:rPr kumimoji="0" lang="en-US" altLang="en-US" sz="1155"/>
                <a:t>Layer M</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EDF0A979-5971-48F8-8F7D-73835E80C27B}"/>
              </a:ext>
            </a:extLst>
          </p:cNvPr>
          <p:cNvSpPr>
            <a:spLocks noGrp="1" noChangeArrowheads="1"/>
          </p:cNvSpPr>
          <p:nvPr>
            <p:ph type="title" idx="4294967295"/>
          </p:nvPr>
        </p:nvSpPr>
        <p:spPr>
          <a:xfrm>
            <a:off x="1524000" y="625658"/>
            <a:ext cx="4636515" cy="677108"/>
          </a:xfrm>
        </p:spPr>
        <p:txBody>
          <a:bodyPr anchor="b"/>
          <a:lstStyle/>
          <a:p>
            <a:pPr eaLnBrk="1" hangingPunct="1"/>
            <a:r>
              <a:rPr lang="en-US" altLang="en-US" sz="4400" dirty="0"/>
              <a:t>Layered Approach</a:t>
            </a:r>
          </a:p>
        </p:txBody>
      </p:sp>
      <p:sp>
        <p:nvSpPr>
          <p:cNvPr id="80899" name="Rectangle 3">
            <a:extLst>
              <a:ext uri="{FF2B5EF4-FFF2-40B4-BE49-F238E27FC236}">
                <a16:creationId xmlns:a16="http://schemas.microsoft.com/office/drawing/2014/main" id="{3E6A0B9E-67A2-4F30-88CD-FE71CF0229C6}"/>
              </a:ext>
            </a:extLst>
          </p:cNvPr>
          <p:cNvSpPr>
            <a:spLocks noGrp="1" noChangeArrowheads="1"/>
          </p:cNvSpPr>
          <p:nvPr>
            <p:ph type="body" idx="4294967295"/>
          </p:nvPr>
        </p:nvSpPr>
        <p:spPr>
          <a:xfrm>
            <a:off x="762000" y="1905000"/>
            <a:ext cx="8458200" cy="4431983"/>
          </a:xfrm>
        </p:spPr>
        <p:txBody>
          <a:bodyPr/>
          <a:lstStyle/>
          <a:p>
            <a:pPr marL="457200" indent="-457200">
              <a:buFont typeface="Arial" panose="020B0604020202020204" pitchFamily="34" charset="0"/>
              <a:buChar char="•"/>
            </a:pPr>
            <a:r>
              <a:rPr lang="en-US" altLang="en-US" sz="3200" dirty="0"/>
              <a:t>The operating system is divided into a number of layers (levels), each built on top of lower layers.  The bottom layer (layer 0), is the hardware; the highest (layer N) is the user interface.</a:t>
            </a:r>
          </a:p>
          <a:p>
            <a:endParaRPr lang="en-US" altLang="en-US" sz="3200" dirty="0"/>
          </a:p>
          <a:p>
            <a:pPr marL="457200" indent="-457200">
              <a:buFont typeface="Arial" panose="020B0604020202020204" pitchFamily="34" charset="0"/>
              <a:buChar char="•"/>
            </a:pPr>
            <a:r>
              <a:rPr lang="en-US" altLang="en-US" sz="3200" dirty="0"/>
              <a:t>With modularity, layers are selected such that each uses functions (operations) and services of only lower-level layers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E9AF13F9-928F-49DB-8E81-BEAE838322D5}"/>
              </a:ext>
            </a:extLst>
          </p:cNvPr>
          <p:cNvSpPr>
            <a:spLocks noGrp="1" noChangeArrowheads="1"/>
          </p:cNvSpPr>
          <p:nvPr>
            <p:ph type="title" idx="4294967295"/>
          </p:nvPr>
        </p:nvSpPr>
        <p:spPr>
          <a:xfrm>
            <a:off x="691515" y="780276"/>
            <a:ext cx="8675370" cy="553998"/>
          </a:xfrm>
        </p:spPr>
        <p:txBody>
          <a:bodyPr anchor="b"/>
          <a:lstStyle/>
          <a:p>
            <a:pPr eaLnBrk="1" hangingPunct="1"/>
            <a:r>
              <a:rPr lang="en-US" altLang="en-US" dirty="0"/>
              <a:t>Layered Operating System</a:t>
            </a:r>
          </a:p>
        </p:txBody>
      </p:sp>
      <p:pic>
        <p:nvPicPr>
          <p:cNvPr id="82947" name="Picture 5">
            <a:extLst>
              <a:ext uri="{FF2B5EF4-FFF2-40B4-BE49-F238E27FC236}">
                <a16:creationId xmlns:a16="http://schemas.microsoft.com/office/drawing/2014/main" id="{83D83F29-6D2E-41B6-BAA5-36DC1F0DEE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1" y="1746416"/>
            <a:ext cx="4996518" cy="4968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449</TotalTime>
  <Words>3513</Words>
  <Application>Microsoft Office PowerPoint</Application>
  <PresentationFormat>Custom</PresentationFormat>
  <Paragraphs>625</Paragraphs>
  <Slides>62</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62</vt:i4>
      </vt:variant>
    </vt:vector>
  </HeadingPairs>
  <TitlesOfParts>
    <vt:vector size="68" baseType="lpstr">
      <vt:lpstr>Calibri</vt:lpstr>
      <vt:lpstr>Helvetica</vt:lpstr>
      <vt:lpstr>Times New Roman</vt:lpstr>
      <vt:lpstr>Monotype Sorts</vt:lpstr>
      <vt:lpstr>Arial</vt:lpstr>
      <vt:lpstr>Office Theme</vt:lpstr>
      <vt:lpstr>Computer Networks  Introduction</vt:lpstr>
      <vt:lpstr>PowerPoint Presentation</vt:lpstr>
      <vt:lpstr>Topics completed: Operating system</vt:lpstr>
      <vt:lpstr>Topics  to be completed: Networking</vt:lpstr>
      <vt:lpstr>How it is different from producer and consumer problem</vt:lpstr>
      <vt:lpstr>Layered model</vt:lpstr>
      <vt:lpstr>Structure view: layered system design</vt:lpstr>
      <vt:lpstr>Layered Approach</vt:lpstr>
      <vt:lpstr>Layered Operating System</vt:lpstr>
      <vt:lpstr>OS design hierarchy: hypothetical model</vt:lpstr>
      <vt:lpstr>Overview of this chapter</vt:lpstr>
      <vt:lpstr>Introduction</vt:lpstr>
      <vt:lpstr>Users of computer networks</vt:lpstr>
      <vt:lpstr>Home Applications</vt:lpstr>
      <vt:lpstr>PowerPoint Presentation</vt:lpstr>
      <vt:lpstr>Mobile Users</vt:lpstr>
      <vt:lpstr>Social Issues</vt:lpstr>
      <vt:lpstr>Network Hardware</vt:lpstr>
      <vt:lpstr>About networking technology</vt:lpstr>
      <vt:lpstr>Personal Area Network</vt:lpstr>
      <vt:lpstr>Local Area Networks</vt:lpstr>
      <vt:lpstr>Metropolitan Area Networks</vt:lpstr>
      <vt:lpstr>Wide Area Networks (1)</vt:lpstr>
      <vt:lpstr>Wide Area Networks (2)</vt:lpstr>
      <vt:lpstr>Wide Area Networks (3)</vt:lpstr>
      <vt:lpstr>Network Software</vt:lpstr>
      <vt:lpstr>Protocol Layers (1)</vt:lpstr>
      <vt:lpstr>PowerPoint Presentation</vt:lpstr>
      <vt:lpstr>Protocol Layers (3)</vt:lpstr>
      <vt:lpstr>Design Issues for the Layers</vt:lpstr>
      <vt:lpstr>Connection-Oriented vs. Connectionless</vt:lpstr>
      <vt:lpstr>Service Primitives (1)</vt:lpstr>
      <vt:lpstr>Service Primitives (2)</vt:lpstr>
      <vt:lpstr>Relationship of Services to Protocols</vt:lpstr>
      <vt:lpstr>Reference Models</vt:lpstr>
      <vt:lpstr>OSI  (Open Systems Interconnection) Reference Model</vt:lpstr>
      <vt:lpstr>About Layers</vt:lpstr>
      <vt:lpstr>About Layers</vt:lpstr>
      <vt:lpstr>PowerPoint Presentation</vt:lpstr>
      <vt:lpstr>TCP/IP Reference Model</vt:lpstr>
      <vt:lpstr>PowerPoint Presentation</vt:lpstr>
      <vt:lpstr>PowerPoint Presentation</vt:lpstr>
      <vt:lpstr>Critique of OSI &amp; TCP/IP</vt:lpstr>
      <vt:lpstr>Example Networks</vt:lpstr>
      <vt:lpstr>Internet</vt:lpstr>
      <vt:lpstr>Internet</vt:lpstr>
      <vt:lpstr>Internet </vt:lpstr>
      <vt:lpstr>Internet</vt:lpstr>
      <vt:lpstr>Internet</vt:lpstr>
      <vt:lpstr>Internet (4)</vt:lpstr>
      <vt:lpstr>3G Mobile Phone Networks (1)</vt:lpstr>
      <vt:lpstr>PowerPoint Presentation</vt:lpstr>
      <vt:lpstr>3G mobile networks</vt:lpstr>
      <vt:lpstr>3G Mobile Phone Networks (3)</vt:lpstr>
      <vt:lpstr>Wireless LANs (1)</vt:lpstr>
      <vt:lpstr>Wireless LANs (2)</vt:lpstr>
      <vt:lpstr>Wireless LANs (3)</vt:lpstr>
      <vt:lpstr>RFID and Sensor Networks (1)</vt:lpstr>
      <vt:lpstr>RFID and Sensor Networks (2)</vt:lpstr>
      <vt:lpstr>Network Standardization</vt:lpstr>
      <vt:lpstr>Metric Units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Chapter1-Introduction.pptx</dc:title>
  <dc:creator>djw</dc:creator>
  <cp:lastModifiedBy>Krishna Reddy P</cp:lastModifiedBy>
  <cp:revision>71</cp:revision>
  <dcterms:created xsi:type="dcterms:W3CDTF">2020-09-28T08:08:59Z</dcterms:created>
  <dcterms:modified xsi:type="dcterms:W3CDTF">2021-11-09T03:23:06Z</dcterms:modified>
</cp:coreProperties>
</file>